
<file path=[Content_Types].xml><?xml version="1.0" encoding="utf-8"?>
<Types xmlns="http://schemas.openxmlformats.org/package/2006/content-types"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Default Extension="emf" ContentType="image/x-emf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xml" ContentType="application/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Default Extension="pdf" ContentType="application/pdf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Default Extension="vml" ContentType="application/vnd.openxmlformats-officedocument.vmlDrawing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embeddings/Microsoft_Equation1.bin" ContentType="application/vnd.openxmlformats-officedocument.oleObject"/>
  <Default Extension="docx" ContentType="application/vnd.openxmlformats-officedocument.wordprocessingml.document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18"/>
  </p:notesMasterIdLst>
  <p:sldIdLst>
    <p:sldId id="271" r:id="rId2"/>
    <p:sldId id="333" r:id="rId3"/>
    <p:sldId id="334" r:id="rId4"/>
    <p:sldId id="295" r:id="rId5"/>
    <p:sldId id="345" r:id="rId6"/>
    <p:sldId id="300" r:id="rId7"/>
    <p:sldId id="340" r:id="rId8"/>
    <p:sldId id="346" r:id="rId9"/>
    <p:sldId id="352" r:id="rId10"/>
    <p:sldId id="347" r:id="rId11"/>
    <p:sldId id="349" r:id="rId12"/>
    <p:sldId id="353" r:id="rId13"/>
    <p:sldId id="354" r:id="rId14"/>
    <p:sldId id="350" r:id="rId15"/>
    <p:sldId id="325" r:id="rId16"/>
    <p:sldId id="355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EEFFF9"/>
    <a:srgbClr val="EBEF95"/>
    <a:srgbClr val="F3E582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0640" autoAdjust="0"/>
    <p:restoredTop sz="96241" autoAdjust="0"/>
  </p:normalViewPr>
  <p:slideViewPr>
    <p:cSldViewPr snapToGrid="0" snapToObjects="1">
      <p:cViewPr varScale="1">
        <p:scale>
          <a:sx n="148" d="100"/>
          <a:sy n="148" d="100"/>
        </p:scale>
        <p:origin x="-224" y="-112"/>
      </p:cViewPr>
      <p:guideLst>
        <p:guide orient="horz" pos="1960"/>
        <p:guide pos="294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A0C56-DAEB-5041-95B9-340DDA7B4B0F}" type="datetimeFigureOut">
              <a:rPr lang="en-US" smtClean="0"/>
              <a:pPr/>
              <a:t>4/2/12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DA00A-8771-CF4C-9B7D-FA9FC7AD6D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55482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(1)</a:t>
            </a:r>
            <a:r>
              <a:rPr lang="en-US" baseline="0" dirty="0" smtClean="0"/>
              <a:t> The domain covers the entire African continent at a 0.44x0.44 deg resolution</a:t>
            </a:r>
          </a:p>
          <a:p>
            <a:r>
              <a:rPr lang="en-US" baseline="0" dirty="0" smtClean="0"/>
              <a:t>(2) Six subregions are selected (1-6): Mediterranean, western sub-Sahara, central sub-Sahara, upper Nile, south-central sub-Sahara, and eastern RSA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DA00A-8771-CF4C-9B7D-FA9FC7AD6D4F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DA00A-8771-CF4C-9B7D-FA9FC7AD6D4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DA00A-8771-CF4C-9B7D-FA9FC7AD6D4F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DA00A-8771-CF4C-9B7D-FA9FC7AD6D4F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DA00A-8771-CF4C-9B7D-FA9FC7AD6D4F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 models (M01-M07) simulates qualitative features of annual mean precipitation in the CRU analysis</a:t>
            </a:r>
            <a:r>
              <a:rPr kumimoji="0" lang="en-US" sz="1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performance of individual models vary substantially</a:t>
            </a:r>
            <a:r>
              <a:rPr kumimoji="0" lang="en-US" sz="1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dirty="0" smtClean="0"/>
              <a:t>The ensemble of all seven models (ENS) compare closely with the CRU analysis.</a:t>
            </a:r>
            <a:endParaRPr kumimoji="0" lang="en-US" sz="12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DA00A-8771-CF4C-9B7D-FA9FC7AD6D4F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E7978-EBB9-BA4F-8327-02B514F783E9}" type="datetimeFigureOut">
              <a:rPr lang="en-US" smtClean="0"/>
              <a:pPr/>
              <a:t>4/2/12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B0158-690A-864D-A0DF-EEB45A3B04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E7978-EBB9-BA4F-8327-02B514F783E9}" type="datetimeFigureOut">
              <a:rPr lang="en-US" smtClean="0"/>
              <a:pPr/>
              <a:t>4/2/12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B0158-690A-864D-A0DF-EEB45A3B04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E7978-EBB9-BA4F-8327-02B514F783E9}" type="datetimeFigureOut">
              <a:rPr lang="en-US" smtClean="0"/>
              <a:pPr/>
              <a:t>4/2/12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B0158-690A-864D-A0DF-EEB45A3B04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E7978-EBB9-BA4F-8327-02B514F783E9}" type="datetimeFigureOut">
              <a:rPr lang="en-US" smtClean="0"/>
              <a:pPr/>
              <a:t>4/2/12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B0158-690A-864D-A0DF-EEB45A3B04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E7978-EBB9-BA4F-8327-02B514F783E9}" type="datetimeFigureOut">
              <a:rPr lang="en-US" smtClean="0"/>
              <a:pPr/>
              <a:t>4/2/12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B0158-690A-864D-A0DF-EEB45A3B04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E7978-EBB9-BA4F-8327-02B514F783E9}" type="datetimeFigureOut">
              <a:rPr lang="en-US" smtClean="0"/>
              <a:pPr/>
              <a:t>4/2/12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B0158-690A-864D-A0DF-EEB45A3B04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E7978-EBB9-BA4F-8327-02B514F783E9}" type="datetimeFigureOut">
              <a:rPr lang="en-US" smtClean="0"/>
              <a:pPr/>
              <a:t>4/2/12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B0158-690A-864D-A0DF-EEB45A3B04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E7978-EBB9-BA4F-8327-02B514F783E9}" type="datetimeFigureOut">
              <a:rPr lang="en-US" smtClean="0"/>
              <a:pPr/>
              <a:t>4/2/12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B0158-690A-864D-A0DF-EEB45A3B04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E7978-EBB9-BA4F-8327-02B514F783E9}" type="datetimeFigureOut">
              <a:rPr lang="en-US" smtClean="0"/>
              <a:pPr/>
              <a:t>4/2/12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B0158-690A-864D-A0DF-EEB45A3B04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E7978-EBB9-BA4F-8327-02B514F783E9}" type="datetimeFigureOut">
              <a:rPr lang="en-US" smtClean="0"/>
              <a:pPr/>
              <a:t>4/2/12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B0158-690A-864D-A0DF-EEB45A3B04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E7978-EBB9-BA4F-8327-02B514F783E9}" type="datetimeFigureOut">
              <a:rPr lang="en-US" smtClean="0"/>
              <a:pPr/>
              <a:t>4/2/12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2A0B0158-690A-864D-A0DF-EEB45A3B04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87E7978-EBB9-BA4F-8327-02B514F783E9}" type="datetimeFigureOut">
              <a:rPr lang="en-US" smtClean="0"/>
              <a:pPr/>
              <a:t>4/2/12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A0B0158-690A-864D-A0DF-EEB45A3B049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Microsoft_Equation1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df"/><Relationship Id="rId4" Type="http://schemas.openxmlformats.org/officeDocument/2006/relationships/image" Target="../media/image13.png"/><Relationship Id="rId5" Type="http://schemas.openxmlformats.org/officeDocument/2006/relationships/image" Target="../media/image14.pdf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d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d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package" Target="../embeddings/Microsoft_Word_Document1.docx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df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0924" y="1174803"/>
            <a:ext cx="8523518" cy="1470025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Century Gothic"/>
                <a:cs typeface="Century Gothic"/>
              </a:rPr>
              <a:t>NARCCAP Multi-RCM Evaluations using RCMES:</a:t>
            </a:r>
            <a:r>
              <a:rPr lang="en-US" sz="3200" dirty="0" smtClean="0">
                <a:solidFill>
                  <a:schemeClr val="tx1"/>
                </a:solidFill>
                <a:latin typeface="Century Gothic"/>
                <a:cs typeface="Century Gothic"/>
              </a:rPr>
              <a:t/>
            </a:r>
            <a:br>
              <a:rPr lang="en-US" sz="3200" dirty="0" smtClean="0">
                <a:solidFill>
                  <a:schemeClr val="tx1"/>
                </a:solidFill>
                <a:latin typeface="Century Gothic"/>
                <a:cs typeface="Century Gothic"/>
              </a:rPr>
            </a:br>
            <a:r>
              <a:rPr lang="en-US" sz="2400" dirty="0" smtClean="0">
                <a:solidFill>
                  <a:schemeClr val="tx1"/>
                </a:solidFill>
                <a:latin typeface="Century Gothic"/>
                <a:cs typeface="Century Gothic"/>
              </a:rPr>
              <a:t>Monthly surface air temperatures and precipitation over the conterminous U.S.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349" y="3401391"/>
            <a:ext cx="8517638" cy="1601304"/>
          </a:xfrm>
        </p:spPr>
        <p:txBody>
          <a:bodyPr>
            <a:normAutofit/>
          </a:bodyPr>
          <a:lstStyle/>
          <a:p>
            <a:r>
              <a:rPr lang="en-US" sz="1600" dirty="0" smtClean="0">
                <a:latin typeface="Century Gothic"/>
                <a:cs typeface="Century Gothic"/>
              </a:rPr>
              <a:t>NARCCAP Users' Workshop</a:t>
            </a:r>
          </a:p>
          <a:p>
            <a:r>
              <a:rPr lang="en-US" sz="1600" dirty="0" smtClean="0">
                <a:latin typeface="Century Gothic"/>
                <a:cs typeface="Century Gothic"/>
              </a:rPr>
              <a:t>10-11 April 2012</a:t>
            </a:r>
          </a:p>
          <a:p>
            <a:r>
              <a:rPr lang="en-US" sz="1600" dirty="0" smtClean="0">
                <a:latin typeface="Century Gothic"/>
                <a:cs typeface="Century Gothic"/>
              </a:rPr>
              <a:t>Boulder, Colorado</a:t>
            </a:r>
          </a:p>
          <a:p>
            <a:endParaRPr lang="en-US" sz="1600" dirty="0" smtClean="0">
              <a:latin typeface="Century Gothic"/>
              <a:cs typeface="Century Gothic"/>
            </a:endParaRPr>
          </a:p>
          <a:p>
            <a:r>
              <a:rPr lang="en-US" sz="1400" dirty="0" smtClean="0">
                <a:latin typeface="Century Gothic"/>
                <a:cs typeface="Century Gothic"/>
              </a:rPr>
              <a:t>J. Kim</a:t>
            </a:r>
            <a:r>
              <a:rPr lang="en-US" sz="1400" baseline="30000" dirty="0" smtClean="0">
                <a:latin typeface="Century Gothic"/>
                <a:cs typeface="Century Gothic"/>
              </a:rPr>
              <a:t>1</a:t>
            </a:r>
            <a:r>
              <a:rPr lang="en-US" sz="1400" dirty="0" smtClean="0">
                <a:latin typeface="Century Gothic"/>
                <a:cs typeface="Century Gothic"/>
              </a:rPr>
              <a:t>, Waliser</a:t>
            </a:r>
            <a:r>
              <a:rPr lang="en-US" sz="1400" baseline="30000" dirty="0" smtClean="0">
                <a:latin typeface="Century Gothic"/>
                <a:cs typeface="Century Gothic"/>
              </a:rPr>
              <a:t>2</a:t>
            </a:r>
            <a:r>
              <a:rPr lang="en-US" sz="1400" dirty="0" smtClean="0">
                <a:latin typeface="Century Gothic"/>
                <a:cs typeface="Century Gothic"/>
              </a:rPr>
              <a:t>, C. Mattmann</a:t>
            </a:r>
            <a:r>
              <a:rPr lang="en-US" sz="1400" baseline="30000" dirty="0" smtClean="0">
                <a:latin typeface="Century Gothic"/>
                <a:cs typeface="Century Gothic"/>
              </a:rPr>
              <a:t>2</a:t>
            </a:r>
            <a:r>
              <a:rPr lang="en-US" sz="1400" dirty="0" smtClean="0">
                <a:latin typeface="Century Gothic"/>
                <a:cs typeface="Century Gothic"/>
              </a:rPr>
              <a:t>, L. Mearns</a:t>
            </a:r>
            <a:r>
              <a:rPr lang="en-US" sz="1400" baseline="30000" dirty="0" smtClean="0">
                <a:latin typeface="Century Gothic"/>
                <a:cs typeface="Century Gothic"/>
              </a:rPr>
              <a:t>3</a:t>
            </a:r>
            <a:r>
              <a:rPr lang="en-US" sz="1400" dirty="0" smtClean="0">
                <a:latin typeface="Century Gothic"/>
                <a:cs typeface="Century Gothic"/>
              </a:rPr>
              <a:t>, C. Goodale</a:t>
            </a:r>
            <a:r>
              <a:rPr lang="en-US" sz="1400" baseline="30000" dirty="0" smtClean="0">
                <a:latin typeface="Century Gothic"/>
                <a:cs typeface="Century Gothic"/>
              </a:rPr>
              <a:t>2</a:t>
            </a:r>
            <a:r>
              <a:rPr lang="en-US" sz="1400" dirty="0" smtClean="0">
                <a:latin typeface="Century Gothic"/>
                <a:cs typeface="Century Gothic"/>
              </a:rPr>
              <a:t> A. Hart</a:t>
            </a:r>
            <a:r>
              <a:rPr lang="en-US" sz="1400" baseline="30000" dirty="0" smtClean="0">
                <a:latin typeface="Century Gothic"/>
                <a:cs typeface="Century Gothic"/>
              </a:rPr>
              <a:t>2</a:t>
            </a:r>
            <a:r>
              <a:rPr lang="en-US" sz="1400" dirty="0" smtClean="0">
                <a:latin typeface="Century Gothic"/>
                <a:cs typeface="Century Gothic"/>
              </a:rPr>
              <a:t>. Crichton</a:t>
            </a:r>
            <a:r>
              <a:rPr lang="en-US" sz="1400" baseline="30000" dirty="0" smtClean="0">
                <a:latin typeface="Century Gothic"/>
                <a:cs typeface="Century Gothic"/>
              </a:rPr>
              <a:t>2</a:t>
            </a:r>
            <a:r>
              <a:rPr lang="en-US" sz="1400" dirty="0" smtClean="0">
                <a:latin typeface="Century Gothic"/>
                <a:cs typeface="Century Gothic"/>
              </a:rPr>
              <a:t>, S. Mcginnis</a:t>
            </a:r>
            <a:r>
              <a:rPr lang="en-US" sz="1400" baseline="30000" dirty="0" smtClean="0">
                <a:latin typeface="Century Gothic"/>
                <a:cs typeface="Century Gothic"/>
              </a:rPr>
              <a:t>3</a:t>
            </a:r>
            <a:endParaRPr lang="en-US" sz="1400" dirty="0" smtClean="0">
              <a:latin typeface="Century Gothic"/>
              <a:cs typeface="Century Gothic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134702" y="4848272"/>
            <a:ext cx="5719740" cy="867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1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: Joint Institute for Regional Earth System Sci. and Eng./UCLA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lvl="0">
              <a:spcBef>
                <a:spcPct val="20000"/>
              </a:spcBef>
              <a:defRPr/>
            </a:pPr>
            <a:r>
              <a:rPr lang="en-US" sz="1400" baseline="30000" dirty="0" smtClean="0">
                <a:latin typeface="Century Gothic"/>
                <a:cs typeface="Century Gothic"/>
              </a:rPr>
              <a:t>2</a:t>
            </a:r>
            <a:r>
              <a:rPr lang="en-US" sz="1400" dirty="0" smtClean="0">
                <a:latin typeface="Century Gothic"/>
                <a:cs typeface="Century Gothic"/>
              </a:rPr>
              <a:t>: Jet Propulsion Laboratory/NASA</a:t>
            </a:r>
          </a:p>
          <a:p>
            <a:pPr>
              <a:spcBef>
                <a:spcPct val="20000"/>
              </a:spcBef>
              <a:defRPr/>
            </a:pPr>
            <a:r>
              <a:rPr lang="en-US" sz="1400" baseline="30000" dirty="0" smtClean="0">
                <a:latin typeface="Century Gothic"/>
                <a:cs typeface="Century Gothic"/>
              </a:rPr>
              <a:t>3</a:t>
            </a:r>
            <a:r>
              <a:rPr lang="en-US" sz="1400" dirty="0" smtClean="0">
                <a:latin typeface="Century Gothic"/>
                <a:cs typeface="Century Gothic"/>
              </a:rPr>
              <a:t>: National Center for Atmospheric Research</a:t>
            </a:r>
          </a:p>
          <a:p>
            <a:pPr>
              <a:spcBef>
                <a:spcPct val="20000"/>
              </a:spcBef>
              <a:defRPr/>
            </a:pPr>
            <a:endParaRPr lang="en-US" sz="1400" dirty="0" smtClean="0">
              <a:latin typeface="Century Gothic"/>
              <a:cs typeface="Century Gothic"/>
            </a:endParaRPr>
          </a:p>
          <a:p>
            <a:pPr lvl="0">
              <a:spcBef>
                <a:spcPct val="20000"/>
              </a:spcBef>
              <a:defRPr/>
            </a:pPr>
            <a:endParaRPr lang="en-US" sz="1400" dirty="0" smtClean="0">
              <a:latin typeface="Century Gothic"/>
              <a:cs typeface="Century Gothic"/>
            </a:endParaRPr>
          </a:p>
          <a:p>
            <a:pPr lvl="0">
              <a:spcBef>
                <a:spcPct val="20000"/>
              </a:spcBef>
              <a:defRPr/>
            </a:pPr>
            <a:endParaRPr lang="en-US" sz="1400" dirty="0" smtClean="0">
              <a:solidFill>
                <a:schemeClr val="tx1">
                  <a:tint val="75000"/>
                </a:schemeClr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 descr="NASA_logo_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8845987" y="6582310"/>
            <a:ext cx="265670" cy="2286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07" y="6582310"/>
            <a:ext cx="754380" cy="228600"/>
          </a:xfrm>
          <a:prstGeom prst="rect">
            <a:avLst/>
          </a:prstGeom>
        </p:spPr>
      </p:pic>
      <p:pic>
        <p:nvPicPr>
          <p:cNvPr id="7" name="Picture 502" descr="logo_jifress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52842" y="6582310"/>
            <a:ext cx="563386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03" descr="logoUCL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16228" y="6582310"/>
            <a:ext cx="475379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/>
          </p:cNvGraphicFramePr>
          <p:nvPr/>
        </p:nvGraphicFramePr>
        <p:xfrm>
          <a:off x="1143000" y="1397000"/>
          <a:ext cx="6858000" cy="4064000"/>
        </p:xfrm>
        <a:graphic>
          <a:graphicData uri="http://schemas.openxmlformats.org/presentationml/2006/ole">
            <p:oleObj spid="_x0000_s189442" name="Equation" r:id="rId4" imgW="0" imgH="0" progId="Equation.3">
              <p:embed/>
            </p:oleObj>
          </a:graphicData>
        </a:graphic>
      </p:graphicFrame>
      <p:sp>
        <p:nvSpPr>
          <p:cNvPr id="29" name="Content Placeholder 2"/>
          <p:cNvSpPr txBox="1">
            <a:spLocks/>
          </p:cNvSpPr>
          <p:nvPr/>
        </p:nvSpPr>
        <p:spPr>
          <a:xfrm>
            <a:off x="4516660" y="846666"/>
            <a:ext cx="4436839" cy="572558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Century Gothic"/>
                <a:cs typeface="Century Gothic"/>
              </a:rPr>
              <a:t>Evaluation of the spatial variability of the simulated surface air temperature climatology using the Taylor diagram</a:t>
            </a:r>
          </a:p>
          <a:p>
            <a:pPr lvl="1"/>
            <a:r>
              <a:rPr lang="en-US" sz="1400" dirty="0" smtClean="0">
                <a:latin typeface="Century Gothic"/>
                <a:cs typeface="Century Gothic"/>
              </a:rPr>
              <a:t>Spatial pattern correlations</a:t>
            </a:r>
          </a:p>
          <a:p>
            <a:pPr lvl="1"/>
            <a:r>
              <a:rPr lang="en-US" sz="1400" dirty="0" smtClean="0">
                <a:latin typeface="Century Gothic"/>
                <a:cs typeface="Century Gothic"/>
              </a:rPr>
              <a:t>Spatial variability</a:t>
            </a:r>
          </a:p>
          <a:p>
            <a:pPr lvl="1"/>
            <a:r>
              <a:rPr lang="en-US" sz="1400" dirty="0" smtClean="0">
                <a:latin typeface="Century Gothic"/>
                <a:cs typeface="Century Gothic"/>
              </a:rPr>
              <a:t>RMSE</a:t>
            </a:r>
          </a:p>
          <a:p>
            <a:endParaRPr lang="en-US" sz="800" dirty="0" smtClean="0">
              <a:latin typeface="Century Gothic"/>
              <a:cs typeface="Century Gothic"/>
            </a:endParaRPr>
          </a:p>
          <a:p>
            <a:r>
              <a:rPr lang="en-US" sz="1600" dirty="0" smtClean="0">
                <a:latin typeface="Century Gothic"/>
                <a:cs typeface="Century Gothic"/>
              </a:rPr>
              <a:t>All models generate spatial patterns reasonably with pattern correlation coefficients of 0.95-0.99 with the CRU analysis.</a:t>
            </a:r>
          </a:p>
          <a:p>
            <a:endParaRPr lang="en-US" sz="800" dirty="0" smtClean="0">
              <a:latin typeface="Century Gothic"/>
              <a:cs typeface="Century Gothic"/>
            </a:endParaRPr>
          </a:p>
          <a:p>
            <a:r>
              <a:rPr lang="en-US" sz="1600" dirty="0" smtClean="0">
                <a:latin typeface="Century Gothic"/>
                <a:cs typeface="Century Gothic"/>
              </a:rPr>
              <a:t>The simulated spatial variability is also close to the observations.</a:t>
            </a:r>
          </a:p>
          <a:p>
            <a:pPr lvl="1"/>
            <a:r>
              <a:rPr lang="en-US" sz="1400" dirty="0" smtClean="0">
                <a:latin typeface="Century Gothic"/>
                <a:cs typeface="Century Gothic"/>
              </a:rPr>
              <a:t>The standardized deviation ranges from 0.9 to slightly above 1.</a:t>
            </a:r>
          </a:p>
          <a:p>
            <a:pPr lvl="1"/>
            <a:r>
              <a:rPr lang="en-US" sz="1400" dirty="0" smtClean="0">
                <a:latin typeface="Century Gothic"/>
                <a:cs typeface="Century Gothic"/>
              </a:rPr>
              <a:t>All models except CRCM underestimate the spatial variability.</a:t>
            </a:r>
          </a:p>
          <a:p>
            <a:endParaRPr lang="en-US" sz="800" dirty="0" smtClean="0">
              <a:latin typeface="Century Gothic"/>
              <a:cs typeface="Century Gothic"/>
            </a:endParaRPr>
          </a:p>
          <a:p>
            <a:r>
              <a:rPr lang="en-US" sz="1600" dirty="0" smtClean="0">
                <a:latin typeface="Century Gothic"/>
                <a:cs typeface="Century Gothic"/>
              </a:rPr>
              <a:t>The model ensemble (marked by a red circle) yields the smallest RMSE.</a:t>
            </a:r>
          </a:p>
          <a:p>
            <a:endParaRPr lang="en-US" sz="1600" dirty="0" smtClean="0">
              <a:latin typeface="Century Gothic"/>
              <a:cs typeface="Century Gothic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7689" y="1464058"/>
            <a:ext cx="4052454" cy="3429043"/>
            <a:chOff x="327689" y="1464058"/>
            <a:chExt cx="4052454" cy="3429043"/>
          </a:xfrm>
        </p:grpSpPr>
        <p:pic>
          <p:nvPicPr>
            <p:cNvPr id="31" name="Picture 30" descr="TD_spatial_tb24cru.ai"/>
            <p:cNvPicPr>
              <a:picLocks noChangeAspect="1"/>
            </p:cNvPicPr>
            <p:nvPr/>
          </p:nvPicPr>
          <p:blipFill>
            <a:blip r:embed="rId5"/>
            <a:srcRect l="11765" t="25000" r="11765" b="25000"/>
            <a:stretch>
              <a:fillRect/>
            </a:stretch>
          </p:blipFill>
          <p:spPr>
            <a:xfrm>
              <a:off x="327689" y="1464058"/>
              <a:ext cx="4052454" cy="3429043"/>
            </a:xfrm>
            <a:prstGeom prst="rect">
              <a:avLst/>
            </a:prstGeom>
          </p:spPr>
        </p:pic>
        <p:sp>
          <p:nvSpPr>
            <p:cNvPr id="32" name="Oval 31"/>
            <p:cNvSpPr/>
            <p:nvPr/>
          </p:nvSpPr>
          <p:spPr>
            <a:xfrm>
              <a:off x="2656333" y="4346902"/>
              <a:ext cx="73152" cy="7315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240906" y="4473718"/>
              <a:ext cx="91440" cy="9144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3"/>
          <p:cNvSpPr txBox="1">
            <a:spLocks/>
          </p:cNvSpPr>
          <p:nvPr/>
        </p:nvSpPr>
        <p:spPr>
          <a:xfrm>
            <a:off x="0" y="0"/>
            <a:ext cx="8817032" cy="656168"/>
          </a:xfrm>
          <a:prstGeom prst="rect">
            <a:avLst/>
          </a:prstGeom>
        </p:spPr>
        <p:txBody>
          <a:bodyPr vert="horz" lIns="0" tIns="45720" r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 lvl="0" algn="r" defTabSz="914400">
              <a:spcBef>
                <a:spcPct val="0"/>
              </a:spcBef>
            </a:pPr>
            <a:r>
              <a:rPr lang="en-US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Surface air temperature climatology:</a:t>
            </a:r>
          </a:p>
          <a:p>
            <a:pPr lvl="0" algn="r" defTabSz="914400">
              <a:spcBef>
                <a:spcPct val="0"/>
              </a:spcBef>
            </a:pPr>
            <a:r>
              <a:rPr lang="en-US" sz="2000" b="1" dirty="0" smtClean="0">
                <a:solidFill>
                  <a:srgbClr val="0000FF"/>
                </a:solidFill>
                <a:latin typeface="Century Gothic"/>
                <a:ea typeface="+mj-ea"/>
                <a:cs typeface="Century Gothic"/>
              </a:rPr>
              <a:t>Spatial Variability over the land surface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entury Gothic"/>
              <a:ea typeface="+mj-ea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842528" y="823323"/>
            <a:ext cx="7489562" cy="2910420"/>
            <a:chOff x="992232" y="293654"/>
            <a:chExt cx="7489562" cy="2910420"/>
          </a:xfrm>
        </p:grpSpPr>
        <p:sp>
          <p:nvSpPr>
            <p:cNvPr id="23" name="TextBox 22"/>
            <p:cNvSpPr txBox="1"/>
            <p:nvPr/>
          </p:nvSpPr>
          <p:spPr>
            <a:xfrm>
              <a:off x="1345368" y="293654"/>
              <a:ext cx="19144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entury Gothic"/>
                  <a:cs typeface="Century Gothic"/>
                </a:rPr>
                <a:t>(a) Bias (% the CRU STDDEV)</a:t>
              </a:r>
              <a:endParaRPr lang="en-US" sz="1000" dirty="0">
                <a:latin typeface="Century Gothic"/>
                <a:cs typeface="Century Gothic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48270" y="322943"/>
              <a:ext cx="29239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entury Gothic"/>
                  <a:cs typeface="Century Gothic"/>
                </a:rPr>
                <a:t>(b) Standard deviations (% the CRU STDDEV)</a:t>
              </a:r>
              <a:endParaRPr lang="en-US" sz="1000" dirty="0">
                <a:latin typeface="Century Gothic"/>
                <a:cs typeface="Century Gothic"/>
              </a:endParaRPr>
            </a:p>
          </p:txBody>
        </p:sp>
        <p:pic>
          <p:nvPicPr>
            <p:cNvPr id="25" name="Picture 24" descr="poDG_bias-nor14rgn_ta24cru_2sea.ai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3"/>
                <a:srcRect l="14118" t="36364" r="17647" b="23636"/>
                <a:stretch>
                  <a:fillRect/>
                </a:stretch>
              </p:blipFill>
            </mc:Choice>
            <mc:Fallback>
              <p:blipFill>
                <a:blip r:embed="rId4"/>
                <a:srcRect l="14118" t="36364" r="17647" b="23636"/>
                <a:stretch>
                  <a:fillRect/>
                </a:stretch>
              </p:blipFill>
            </mc:Fallback>
          </mc:AlternateContent>
          <p:spPr>
            <a:xfrm>
              <a:off x="992232" y="460809"/>
              <a:ext cx="3616075" cy="2743265"/>
            </a:xfrm>
            <a:prstGeom prst="rect">
              <a:avLst/>
            </a:prstGeom>
          </p:spPr>
        </p:pic>
        <p:pic>
          <p:nvPicPr>
            <p:cNvPr id="26" name="Picture 25" descr="poDG_stdv-nor_14rgn_ta24cru_2sea.ai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5"/>
                <a:srcRect l="14118" t="36364" r="17647" b="23636"/>
                <a:stretch>
                  <a:fillRect/>
                </a:stretch>
              </p:blipFill>
            </mc:Choice>
            <mc:Fallback>
              <p:blipFill>
                <a:blip r:embed="rId6"/>
                <a:srcRect l="14118" t="36364" r="17647" b="23636"/>
                <a:stretch>
                  <a:fillRect/>
                </a:stretch>
              </p:blipFill>
            </mc:Fallback>
          </mc:AlternateContent>
          <p:spPr>
            <a:xfrm>
              <a:off x="4865719" y="460855"/>
              <a:ext cx="3616075" cy="2743219"/>
            </a:xfrm>
            <a:prstGeom prst="rect">
              <a:avLst/>
            </a:prstGeom>
          </p:spPr>
        </p:pic>
      </p:grpSp>
      <p:sp>
        <p:nvSpPr>
          <p:cNvPr id="34" name="Title 3"/>
          <p:cNvSpPr txBox="1">
            <a:spLocks/>
          </p:cNvSpPr>
          <p:nvPr/>
        </p:nvSpPr>
        <p:spPr>
          <a:xfrm>
            <a:off x="0" y="0"/>
            <a:ext cx="8817032" cy="656168"/>
          </a:xfrm>
          <a:prstGeom prst="rect">
            <a:avLst/>
          </a:prstGeom>
        </p:spPr>
        <p:txBody>
          <a:bodyPr vert="horz" lIns="0" tIns="45720" r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 lvl="0" algn="r" defTabSz="914400">
              <a:spcBef>
                <a:spcPct val="0"/>
              </a:spcBef>
            </a:pPr>
            <a:r>
              <a:rPr lang="en-US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Seasonal surface air temperature climatology:</a:t>
            </a:r>
          </a:p>
          <a:p>
            <a:pPr lvl="0" algn="r" defTabSz="914400">
              <a:spcBef>
                <a:spcPct val="0"/>
              </a:spcBef>
            </a:pPr>
            <a:r>
              <a:rPr lang="en-US" sz="2000" b="1" dirty="0" smtClean="0">
                <a:solidFill>
                  <a:srgbClr val="0000FF"/>
                </a:solidFill>
                <a:latin typeface="Century Gothic"/>
                <a:ea typeface="+mj-ea"/>
                <a:cs typeface="Century Gothic"/>
              </a:rPr>
              <a:t>Normalized bias &amp; interannual variability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entury Gothic"/>
              <a:ea typeface="+mj-ea"/>
              <a:cs typeface="Century Gothic"/>
            </a:endParaRP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207180" y="3831169"/>
            <a:ext cx="8665149" cy="28786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Century Gothic"/>
                <a:cs typeface="Century Gothic"/>
              </a:rPr>
              <a:t>Mean biases vary, quite systematically, according to geography and season</a:t>
            </a:r>
          </a:p>
          <a:p>
            <a:pPr lvl="1"/>
            <a:r>
              <a:rPr lang="en-US" sz="1400" dirty="0" smtClean="0">
                <a:latin typeface="Century Gothic"/>
                <a:cs typeface="Century Gothic"/>
              </a:rPr>
              <a:t>Warm biases in the Great Plains area for both summer and winter</a:t>
            </a:r>
          </a:p>
          <a:p>
            <a:pPr lvl="1"/>
            <a:r>
              <a:rPr lang="en-US" sz="1400" dirty="0" smtClean="0">
                <a:latin typeface="Century Gothic"/>
                <a:cs typeface="Century Gothic"/>
              </a:rPr>
              <a:t>Cold biases in the Pacific, Gulf, and Atlantic coast regions in summer</a:t>
            </a:r>
          </a:p>
          <a:p>
            <a:pPr lvl="1"/>
            <a:r>
              <a:rPr lang="en-US" sz="1400" dirty="0" smtClean="0">
                <a:latin typeface="Century Gothic"/>
                <a:cs typeface="Century Gothic"/>
              </a:rPr>
              <a:t>Warm biases in the Atlantic coast, Florida and northern California during winter.</a:t>
            </a:r>
          </a:p>
          <a:p>
            <a:r>
              <a:rPr lang="en-US" sz="1600" dirty="0" smtClean="0">
                <a:latin typeface="Century Gothic"/>
                <a:cs typeface="Century Gothic"/>
              </a:rPr>
              <a:t>All models reasonably simulated the interannual variability of the winter temperatures in almost all regions.</a:t>
            </a:r>
          </a:p>
          <a:p>
            <a:pPr lvl="1"/>
            <a:r>
              <a:rPr lang="en-US" sz="1400" dirty="0" smtClean="0">
                <a:latin typeface="Century Gothic"/>
                <a:cs typeface="Century Gothic"/>
              </a:rPr>
              <a:t>Models generally overestimate the interannual variations in the summertime surface air temperature.</a:t>
            </a:r>
          </a:p>
          <a:p>
            <a:r>
              <a:rPr lang="en-US" sz="1600" dirty="0" smtClean="0">
                <a:latin typeface="Century Gothic"/>
                <a:cs typeface="Century Gothic"/>
              </a:rPr>
              <a:t>The model ensemble is consistently among the best performers for all seasons, regions, and metrics.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0066"/>
            <a:ext cx="8305800" cy="1830133"/>
          </a:xfrm>
        </p:spPr>
        <p:txBody>
          <a:bodyPr/>
          <a:lstStyle/>
          <a:p>
            <a:pPr algn="r"/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[2] Precipitation evaluation</a:t>
            </a:r>
            <a:r>
              <a:rPr lang="en-US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/>
            </a:r>
            <a:br>
              <a:rPr lang="en-US" b="1" dirty="0" smtClean="0">
                <a:solidFill>
                  <a:srgbClr val="000000"/>
                </a:solidFill>
                <a:latin typeface="Century Gothic"/>
                <a:cs typeface="Century Gothic"/>
              </a:rPr>
            </a:br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5 RCMs and their ensemble vs. CRU3.1 analysis</a:t>
            </a:r>
            <a:endParaRPr lang="en-US" sz="24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3" name="Content Placeholder 8"/>
          <p:cNvSpPr txBox="1">
            <a:spLocks/>
          </p:cNvSpPr>
          <p:nvPr/>
        </p:nvSpPr>
        <p:spPr>
          <a:xfrm>
            <a:off x="244258" y="3481361"/>
            <a:ext cx="8655483" cy="1907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 smtClean="0">
                <a:latin typeface="Century Gothic"/>
                <a:cs typeface="Century Gothic"/>
              </a:rPr>
              <a:t>24 years: 1980-2003</a:t>
            </a:r>
          </a:p>
          <a:p>
            <a:pPr marL="342900" marR="0" lvl="0" indent="-34290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 smtClean="0">
                <a:latin typeface="Century Gothic"/>
                <a:cs typeface="Century Gothic"/>
              </a:rPr>
              <a:t>Overland only</a:t>
            </a:r>
          </a:p>
          <a:p>
            <a:pPr marL="342900" marR="0" lvl="0" indent="-34290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 smtClean="0">
                <a:latin typeface="Century Gothic"/>
                <a:cs typeface="Century Gothic"/>
              </a:rPr>
              <a:t>Annual climatology: Spatial variability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Seasonal climatology: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Interannual variability</a:t>
            </a:r>
          </a:p>
          <a:p>
            <a:pPr marL="342900" marR="0" lvl="0" indent="-34290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 smtClean="0">
                <a:latin typeface="Century Gothic"/>
                <a:cs typeface="Century Gothic"/>
              </a:rPr>
              <a:t>Annual cycle in subregions.</a:t>
            </a:r>
          </a:p>
          <a:p>
            <a:pPr marL="800100" lvl="1" indent="-342900" algn="r">
              <a:spcBef>
                <a:spcPct val="20000"/>
              </a:spcBef>
              <a:buFont typeface="Arial"/>
              <a:buChar char="•"/>
              <a:defRPr/>
            </a:pPr>
            <a:endParaRPr kumimoji="0" lang="en-US" sz="20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006416" cy="666749"/>
          </a:xfrm>
        </p:spPr>
        <p:txBody>
          <a:bodyPr>
            <a:normAutofit fontScale="90000"/>
          </a:bodyPr>
          <a:lstStyle/>
          <a:p>
            <a:pPr algn="r"/>
            <a:r>
              <a:rPr lang="en-US" sz="2000" b="1" dirty="0" smtClean="0">
                <a:latin typeface="Century Gothic"/>
                <a:cs typeface="Century Gothic"/>
              </a:rPr>
              <a:t>Annual precipitation:</a:t>
            </a:r>
            <a:r>
              <a:rPr lang="en-US" sz="1600" b="1" dirty="0" smtClean="0">
                <a:latin typeface="Century Gothic"/>
                <a:cs typeface="Century Gothic"/>
              </a:rPr>
              <a:t/>
            </a:r>
            <a:br>
              <a:rPr lang="en-US" sz="1600" b="1" dirty="0" smtClean="0">
                <a:latin typeface="Century Gothic"/>
                <a:cs typeface="Century Gothic"/>
              </a:rPr>
            </a:br>
            <a:r>
              <a:rPr lang="en-US" sz="2222" b="1" dirty="0" smtClean="0">
                <a:solidFill>
                  <a:srgbClr val="0000FF"/>
                </a:solidFill>
                <a:latin typeface="Century Gothic"/>
                <a:cs typeface="Century Gothic"/>
              </a:rPr>
              <a:t>Climatology and Biases</a:t>
            </a:r>
            <a:endParaRPr lang="en-US" sz="2222" b="1" dirty="0">
              <a:solidFill>
                <a:srgbClr val="0000FF"/>
              </a:solidFill>
              <a:latin typeface="Century Gothic"/>
              <a:cs typeface="Century Gothic"/>
            </a:endParaRPr>
          </a:p>
        </p:txBody>
      </p:sp>
      <p:pic>
        <p:nvPicPr>
          <p:cNvPr id="25" name="Picture 24" descr="pr24cl_mean_bias.ai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l="8824" t="14545" r="8824" b="30909"/>
              <a:stretch>
                <a:fillRect/>
              </a:stretch>
            </p:blipFill>
          </mc:Choice>
          <mc:Fallback>
            <p:blipFill>
              <a:blip r:embed="rId4"/>
              <a:srcRect l="8824" t="14545" r="8824" b="30909"/>
              <a:stretch>
                <a:fillRect/>
              </a:stretch>
            </p:blipFill>
          </mc:Fallback>
        </mc:AlternateContent>
        <p:spPr>
          <a:xfrm>
            <a:off x="207817" y="1241119"/>
            <a:ext cx="4364181" cy="3740762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4678363" y="1100667"/>
            <a:ext cx="4328054" cy="42862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14" dirty="0" smtClean="0">
                <a:latin typeface="Century Gothic"/>
                <a:cs typeface="Century Gothic"/>
              </a:rPr>
              <a:t>Model biases in simulating the annual precipitation climatology also </a:t>
            </a:r>
            <a:r>
              <a:rPr lang="en-US" sz="1514" dirty="0" smtClean="0">
                <a:latin typeface="Century Gothic"/>
                <a:cs typeface="Century Gothic"/>
              </a:rPr>
              <a:t>varies </a:t>
            </a:r>
            <a:r>
              <a:rPr lang="en-US" sz="1514" dirty="0" smtClean="0">
                <a:latin typeface="Century Gothic"/>
                <a:cs typeface="Century Gothic"/>
              </a:rPr>
              <a:t>according to regions.</a:t>
            </a:r>
          </a:p>
          <a:p>
            <a:endParaRPr lang="en-US" sz="1514" dirty="0" smtClean="0">
              <a:latin typeface="Century Gothic"/>
              <a:cs typeface="Century Gothic"/>
            </a:endParaRPr>
          </a:p>
          <a:p>
            <a:r>
              <a:rPr lang="en-US" sz="1514" dirty="0" smtClean="0">
                <a:latin typeface="Century Gothic"/>
                <a:cs typeface="Century Gothic"/>
              </a:rPr>
              <a:t>The most noticeable systematic biases in the annual precipitation are:</a:t>
            </a:r>
          </a:p>
          <a:p>
            <a:pPr lvl="1"/>
            <a:r>
              <a:rPr lang="en-US" sz="1400" dirty="0" smtClean="0">
                <a:latin typeface="Century Gothic"/>
                <a:cs typeface="Century Gothic"/>
              </a:rPr>
              <a:t>overestimation in the Pacific Northwest region.</a:t>
            </a:r>
          </a:p>
          <a:p>
            <a:pPr lvl="1"/>
            <a:r>
              <a:rPr lang="en-US" sz="1400" dirty="0" smtClean="0">
                <a:latin typeface="Century Gothic"/>
                <a:cs typeface="Century Gothic"/>
              </a:rPr>
              <a:t>underestimation in the Gulf coast and southern Great Plains.</a:t>
            </a:r>
            <a:endParaRPr lang="en-US" sz="1400" dirty="0" smtClean="0">
              <a:latin typeface="Century Gothic"/>
              <a:cs typeface="Century Gothic"/>
            </a:endParaRPr>
          </a:p>
          <a:p>
            <a:pPr lvl="1"/>
            <a:r>
              <a:rPr lang="en-US" sz="1400" dirty="0" smtClean="0">
                <a:latin typeface="Century Gothic"/>
                <a:cs typeface="Century Gothic"/>
              </a:rPr>
              <a:t>mixed model biases in </a:t>
            </a:r>
            <a:r>
              <a:rPr lang="en-US" sz="1400" dirty="0" smtClean="0">
                <a:latin typeface="Century Gothic"/>
                <a:cs typeface="Century Gothic"/>
              </a:rPr>
              <a:t>the</a:t>
            </a:r>
            <a:r>
              <a:rPr lang="en-US" sz="1400" dirty="0" smtClean="0">
                <a:latin typeface="Century Gothic"/>
                <a:cs typeface="Century Gothic"/>
              </a:rPr>
              <a:t>  </a:t>
            </a:r>
            <a:r>
              <a:rPr lang="en-US" sz="1400" dirty="0" smtClean="0">
                <a:latin typeface="Century Gothic"/>
                <a:cs typeface="Century Gothic"/>
              </a:rPr>
              <a:t>Arizona and western New </a:t>
            </a:r>
            <a:r>
              <a:rPr lang="en-US" sz="1400" dirty="0" smtClean="0">
                <a:latin typeface="Century Gothic"/>
                <a:cs typeface="Century Gothic"/>
              </a:rPr>
              <a:t>Mexico that is strongly  affected by the North </a:t>
            </a:r>
            <a:r>
              <a:rPr lang="en-US" sz="1400" dirty="0" smtClean="0">
                <a:latin typeface="Century Gothic"/>
                <a:cs typeface="Century Gothic"/>
              </a:rPr>
              <a:t>American Monsoon (NAM</a:t>
            </a:r>
            <a:r>
              <a:rPr lang="en-US" sz="1400" dirty="0" smtClean="0">
                <a:latin typeface="Century Gothic"/>
                <a:cs typeface="Century Gothic"/>
              </a:rPr>
              <a:t>)</a:t>
            </a:r>
          </a:p>
          <a:p>
            <a:endParaRPr lang="en-US" sz="865" dirty="0" smtClean="0">
              <a:latin typeface="Century Gothic"/>
              <a:cs typeface="Century Gothic"/>
            </a:endParaRPr>
          </a:p>
          <a:p>
            <a:endParaRPr lang="en-US" sz="1200" dirty="0" smtClean="0">
              <a:latin typeface="Century Gothic"/>
              <a:cs typeface="Century Gothic"/>
            </a:endParaRPr>
          </a:p>
          <a:p>
            <a:pPr lvl="1"/>
            <a:endParaRPr lang="en-US" sz="1200" dirty="0" smtClean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3"/>
          <p:cNvSpPr txBox="1">
            <a:spLocks/>
          </p:cNvSpPr>
          <p:nvPr/>
        </p:nvSpPr>
        <p:spPr>
          <a:xfrm>
            <a:off x="0" y="0"/>
            <a:ext cx="8817032" cy="656168"/>
          </a:xfrm>
          <a:prstGeom prst="rect">
            <a:avLst/>
          </a:prstGeom>
        </p:spPr>
        <p:txBody>
          <a:bodyPr vert="horz" lIns="0" tIns="45720" r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 lvl="0" algn="r" defTabSz="914400">
              <a:spcBef>
                <a:spcPct val="0"/>
              </a:spcBef>
            </a:pPr>
            <a:r>
              <a:rPr lang="en-US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Annual precipitation climatology:</a:t>
            </a:r>
          </a:p>
          <a:p>
            <a:pPr lvl="0" algn="r" defTabSz="914400">
              <a:spcBef>
                <a:spcPct val="0"/>
              </a:spcBef>
            </a:pPr>
            <a:r>
              <a:rPr lang="en-US" sz="2000" b="1" dirty="0" smtClean="0">
                <a:solidFill>
                  <a:srgbClr val="0000FF"/>
                </a:solidFill>
                <a:latin typeface="Century Gothic"/>
                <a:ea typeface="+mj-ea"/>
                <a:cs typeface="Century Gothic"/>
              </a:rPr>
              <a:t>Spatial Variability over the land surface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entury Gothic"/>
              <a:ea typeface="+mj-ea"/>
              <a:cs typeface="Century Gothic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4516661" y="1016000"/>
            <a:ext cx="4458006" cy="471726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Century Gothic"/>
                <a:cs typeface="Century Gothic"/>
              </a:rPr>
              <a:t>All models show similar performance in simulating spatial patterns with spatial correlation coefficients of 0.75-0.85 with the CRU analysis.</a:t>
            </a:r>
          </a:p>
          <a:p>
            <a:endParaRPr lang="en-US" sz="800" dirty="0" smtClean="0">
              <a:latin typeface="Century Gothic"/>
              <a:cs typeface="Century Gothic"/>
            </a:endParaRPr>
          </a:p>
          <a:p>
            <a:r>
              <a:rPr lang="en-US" sz="1600" dirty="0" smtClean="0">
                <a:latin typeface="Century Gothic"/>
                <a:cs typeface="Century Gothic"/>
              </a:rPr>
              <a:t>Model performance vary more widely in simulating the spatial variability.</a:t>
            </a:r>
          </a:p>
          <a:p>
            <a:pPr lvl="1"/>
            <a:r>
              <a:rPr lang="en-US" sz="1400" dirty="0" smtClean="0">
                <a:latin typeface="Century Gothic"/>
                <a:cs typeface="Century Gothic"/>
              </a:rPr>
              <a:t>Three out of five models as well as the model ensemble underestimates the spatial variability. </a:t>
            </a:r>
          </a:p>
          <a:p>
            <a:pPr lvl="1"/>
            <a:r>
              <a:rPr lang="en-US" sz="1400" dirty="0" smtClean="0">
                <a:latin typeface="Century Gothic"/>
                <a:cs typeface="Century Gothic"/>
              </a:rPr>
              <a:t>The ratio between the spatial variability of the simulated and CRU data ranges from 0.75 to 1.1.</a:t>
            </a:r>
          </a:p>
          <a:p>
            <a:endParaRPr lang="en-US" sz="1400" dirty="0" smtClean="0">
              <a:latin typeface="Century Gothic"/>
              <a:cs typeface="Century Gothic"/>
            </a:endParaRPr>
          </a:p>
          <a:p>
            <a:r>
              <a:rPr lang="en-US" sz="1600" dirty="0" smtClean="0">
                <a:latin typeface="Century Gothic"/>
                <a:cs typeface="Century Gothic"/>
              </a:rPr>
              <a:t>The model ensemble (marked by a red circle) yields the smallest RMSE.</a:t>
            </a:r>
          </a:p>
          <a:p>
            <a:endParaRPr lang="en-US" sz="1600" dirty="0" smtClean="0">
              <a:latin typeface="Century Gothic"/>
              <a:cs typeface="Century Gothic"/>
            </a:endParaRPr>
          </a:p>
          <a:p>
            <a:endParaRPr lang="en-US" sz="1600" dirty="0" smtClean="0">
              <a:latin typeface="Century Gothic"/>
              <a:cs typeface="Century Gothic"/>
            </a:endParaRPr>
          </a:p>
          <a:p>
            <a:endParaRPr lang="en-US" sz="1600" dirty="0" smtClean="0">
              <a:latin typeface="Century Gothic"/>
              <a:cs typeface="Century Gothic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53810" y="1243664"/>
            <a:ext cx="4052454" cy="3740754"/>
            <a:chOff x="697887" y="1558624"/>
            <a:chExt cx="4052454" cy="3740754"/>
          </a:xfrm>
        </p:grpSpPr>
        <p:pic>
          <p:nvPicPr>
            <p:cNvPr id="34" name="Picture 33" descr="TD_spatial_pr24cru.ai"/>
            <p:cNvPicPr>
              <a:picLocks noChangeAspect="1"/>
            </p:cNvPicPr>
            <p:nvPr/>
          </p:nvPicPr>
          <p:blipFill>
            <a:blip r:embed="rId3"/>
            <a:srcRect l="11765" t="22727" r="11765" b="22727"/>
            <a:stretch>
              <a:fillRect/>
            </a:stretch>
          </p:blipFill>
          <p:spPr>
            <a:xfrm>
              <a:off x="697887" y="1558624"/>
              <a:ext cx="4052454" cy="3740754"/>
            </a:xfrm>
            <a:prstGeom prst="rect">
              <a:avLst/>
            </a:prstGeom>
          </p:spPr>
        </p:pic>
        <p:sp>
          <p:nvSpPr>
            <p:cNvPr id="40" name="Oval 39"/>
            <p:cNvSpPr/>
            <p:nvPr/>
          </p:nvSpPr>
          <p:spPr>
            <a:xfrm>
              <a:off x="2760658" y="4087519"/>
              <a:ext cx="73152" cy="7315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615841" y="4740449"/>
              <a:ext cx="73152" cy="7315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/>
          <p:cNvSpPr txBox="1">
            <a:spLocks/>
          </p:cNvSpPr>
          <p:nvPr/>
        </p:nvSpPr>
        <p:spPr>
          <a:xfrm>
            <a:off x="0" y="0"/>
            <a:ext cx="8817032" cy="656168"/>
          </a:xfrm>
          <a:prstGeom prst="rect">
            <a:avLst/>
          </a:prstGeom>
        </p:spPr>
        <p:txBody>
          <a:bodyPr vert="horz" lIns="0" tIns="45720" r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 lvl="0" algn="r" defTabSz="914400">
              <a:spcBef>
                <a:spcPct val="0"/>
              </a:spcBef>
            </a:pPr>
            <a:r>
              <a:rPr lang="en-US" b="1" dirty="0" smtClean="0">
                <a:solidFill>
                  <a:srgbClr val="008000"/>
                </a:solidFill>
                <a:latin typeface="Century Gothic"/>
                <a:cs typeface="Century Gothic"/>
              </a:rPr>
              <a:t>Seasonal precipitation climatology:</a:t>
            </a:r>
          </a:p>
          <a:p>
            <a:pPr lvl="0" algn="r" defTabSz="914400">
              <a:spcBef>
                <a:spcPct val="0"/>
              </a:spcBef>
            </a:pPr>
            <a:r>
              <a:rPr lang="en-US" b="1" dirty="0" smtClean="0">
                <a:solidFill>
                  <a:srgbClr val="0000FF"/>
                </a:solidFill>
                <a:latin typeface="Century Gothic"/>
                <a:ea typeface="+mj-ea"/>
                <a:cs typeface="Century Gothic"/>
              </a:rPr>
              <a:t>Normalized bias and interannual variability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entury Gothic"/>
              <a:ea typeface="+mj-ea"/>
              <a:cs typeface="Century Gothic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207180" y="3474962"/>
            <a:ext cx="8665149" cy="323125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latin typeface="Century Gothic"/>
                <a:cs typeface="Century Gothic"/>
              </a:rPr>
              <a:t>Winter precipitation:</a:t>
            </a:r>
          </a:p>
          <a:p>
            <a:pPr lvl="1"/>
            <a:r>
              <a:rPr lang="en-US" sz="1400" dirty="0" smtClean="0">
                <a:latin typeface="Century Gothic"/>
                <a:cs typeface="Century Gothic"/>
              </a:rPr>
              <a:t>Most models overestimate the mean and interannual variability in </a:t>
            </a:r>
            <a:r>
              <a:rPr lang="en-US" sz="1400" dirty="0" smtClean="0">
                <a:latin typeface="Century Gothic"/>
                <a:cs typeface="Century Gothic"/>
              </a:rPr>
              <a:t>the inland regions.</a:t>
            </a:r>
          </a:p>
          <a:p>
            <a:pPr lvl="1"/>
            <a:r>
              <a:rPr lang="en-US" sz="1400" dirty="0" smtClean="0">
                <a:latin typeface="Century Gothic"/>
                <a:cs typeface="Century Gothic"/>
              </a:rPr>
              <a:t>Most models underestimate the mean and interannual variability in GC.</a:t>
            </a:r>
          </a:p>
          <a:p>
            <a:pPr lvl="1"/>
            <a:r>
              <a:rPr lang="en-US" sz="1400" dirty="0" smtClean="0">
                <a:latin typeface="Century Gothic"/>
                <a:cs typeface="Century Gothic"/>
              </a:rPr>
              <a:t>Most models perform well for </a:t>
            </a:r>
            <a:r>
              <a:rPr lang="en-US" sz="1400" dirty="0" smtClean="0">
                <a:latin typeface="Century Gothic"/>
                <a:cs typeface="Century Gothic"/>
              </a:rPr>
              <a:t>the Pacific &amp; Atlantic coast regions.</a:t>
            </a:r>
            <a:endParaRPr lang="en-US" sz="1400" dirty="0" smtClean="0">
              <a:latin typeface="Century Gothic"/>
              <a:cs typeface="Century Gothic"/>
            </a:endParaRPr>
          </a:p>
          <a:p>
            <a:r>
              <a:rPr lang="en-US" sz="1400" dirty="0" smtClean="0">
                <a:latin typeface="Century Gothic"/>
                <a:cs typeface="Century Gothic"/>
              </a:rPr>
              <a:t>Summer precipitation:</a:t>
            </a:r>
          </a:p>
          <a:p>
            <a:pPr lvl="1"/>
            <a:r>
              <a:rPr lang="en-US" sz="1400" dirty="0" smtClean="0">
                <a:latin typeface="Century Gothic"/>
                <a:cs typeface="Century Gothic"/>
              </a:rPr>
              <a:t>Models generally underestimate the mean in the GP, SWUS, and FL.</a:t>
            </a:r>
          </a:p>
          <a:p>
            <a:pPr lvl="1"/>
            <a:r>
              <a:rPr lang="en-US" sz="1400" dirty="0" smtClean="0">
                <a:latin typeface="Century Gothic"/>
                <a:cs typeface="Century Gothic"/>
              </a:rPr>
              <a:t>Models generally overestimate the mean in the Atlantic coast and Colorado regions.</a:t>
            </a:r>
          </a:p>
          <a:p>
            <a:pPr lvl="1"/>
            <a:r>
              <a:rPr lang="en-US" sz="1400" dirty="0" smtClean="0">
                <a:latin typeface="Century Gothic"/>
                <a:cs typeface="Century Gothic"/>
              </a:rPr>
              <a:t>Large errors in the PNW and CA regions may not be of practical importance.</a:t>
            </a:r>
          </a:p>
          <a:p>
            <a:r>
              <a:rPr lang="en-US" sz="1400" dirty="0" smtClean="0">
                <a:solidFill>
                  <a:srgbClr val="0000FF"/>
                </a:solidFill>
                <a:latin typeface="Century Gothic"/>
                <a:cs typeface="Century Gothic"/>
              </a:rPr>
              <a:t>Model errors show strong regional</a:t>
            </a:r>
            <a:r>
              <a:rPr lang="en-US" sz="1400" dirty="0" smtClean="0">
                <a:solidFill>
                  <a:srgbClr val="0000FF"/>
                </a:solidFill>
                <a:latin typeface="Century Gothic"/>
                <a:cs typeface="Century Gothic"/>
              </a:rPr>
              <a:t> variations.</a:t>
            </a:r>
            <a:endParaRPr lang="en-US" sz="1400" dirty="0" smtClean="0">
              <a:solidFill>
                <a:srgbClr val="0000FF"/>
              </a:solidFill>
              <a:latin typeface="Century Gothic"/>
              <a:cs typeface="Century Gothic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entury Gothic"/>
                <a:cs typeface="Century Gothic"/>
              </a:rPr>
              <a:t>Model errors in the seasonal mean and interannual variability are closely related</a:t>
            </a:r>
            <a:r>
              <a:rPr lang="en-US" sz="1400" dirty="0" smtClean="0">
                <a:latin typeface="Century Gothic"/>
                <a:cs typeface="Century Gothic"/>
              </a:rPr>
              <a:t>:</a:t>
            </a:r>
          </a:p>
          <a:p>
            <a:pPr lvl="1"/>
            <a:r>
              <a:rPr lang="en-US" sz="1400" dirty="0" smtClean="0">
                <a:latin typeface="Century Gothic"/>
                <a:cs typeface="Century Gothic"/>
              </a:rPr>
              <a:t> overestimations (underestimations) of the mean is usually corresponds to overestimations (underestimations) of the interannual variability, especially for winter.</a:t>
            </a:r>
          </a:p>
        </p:txBody>
      </p:sp>
      <p:pic>
        <p:nvPicPr>
          <p:cNvPr id="26" name="Picture 25" descr="Fig12_poDG_bias_stdv_sg-nor14rgn_pr24cru_2sea.ai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l="2941" t="43182" r="11765" b="31364"/>
              <a:stretch>
                <a:fillRect/>
              </a:stretch>
            </p:blipFill>
          </mc:Choice>
          <mc:Fallback>
            <p:blipFill>
              <a:blip r:embed="rId4"/>
              <a:srcRect l="2941" t="43182" r="11765" b="31364"/>
              <a:stretch>
                <a:fillRect/>
              </a:stretch>
            </p:blipFill>
          </mc:Fallback>
        </mc:AlternateContent>
        <p:spPr>
          <a:xfrm>
            <a:off x="1127079" y="690326"/>
            <a:ext cx="7102568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-1" y="0"/>
            <a:ext cx="8796867" cy="435129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Summary</a:t>
            </a:r>
            <a:endParaRPr lang="en-US" sz="24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33692" y="435129"/>
            <a:ext cx="9010308" cy="6207877"/>
          </a:xfrm>
        </p:spPr>
        <p:txBody>
          <a:bodyPr>
            <a:normAutofit lnSpcReduction="10000"/>
          </a:bodyPr>
          <a:lstStyle/>
          <a:p>
            <a:r>
              <a:rPr lang="en-US" sz="1600" dirty="0" smtClean="0">
                <a:latin typeface="Century Gothic"/>
                <a:cs typeface="Century Gothic"/>
              </a:rPr>
              <a:t>Evaluation of climate models is a fundamental step in projecting future climate and assessing their impacts on important sectors.</a:t>
            </a:r>
          </a:p>
          <a:p>
            <a:endParaRPr lang="en-US" sz="800" dirty="0" smtClean="0">
              <a:latin typeface="Century Gothic"/>
              <a:cs typeface="Century Gothic"/>
            </a:endParaRPr>
          </a:p>
          <a:p>
            <a:r>
              <a:rPr lang="en-US" sz="1600" dirty="0" smtClean="0">
                <a:latin typeface="Century Gothic"/>
                <a:cs typeface="Century Gothic"/>
              </a:rPr>
              <a:t>JPL/NASA is developing RCMES to facilitate RCM evaluation</a:t>
            </a:r>
            <a:endParaRPr lang="en-US" sz="1600" dirty="0" smtClean="0">
              <a:latin typeface="Century Gothic"/>
              <a:cs typeface="Century Gothic"/>
            </a:endParaRPr>
          </a:p>
          <a:p>
            <a:endParaRPr lang="en-US" sz="800" dirty="0" smtClean="0">
              <a:latin typeface="Century Gothic"/>
              <a:cs typeface="Century Gothic"/>
            </a:endParaRPr>
          </a:p>
          <a:p>
            <a:r>
              <a:rPr lang="en-US" sz="1600" dirty="0" smtClean="0">
                <a:latin typeface="Century Gothic"/>
                <a:cs typeface="Century Gothic"/>
              </a:rPr>
              <a:t>Monthly-mean surface air temperatures and precipitation from multiple RCMs participating in the NARCCAP hindcast experiment have been evaluated.</a:t>
            </a:r>
          </a:p>
          <a:p>
            <a:endParaRPr lang="en-US" sz="800" dirty="0" smtClean="0">
              <a:latin typeface="Century Gothic"/>
              <a:cs typeface="Century Gothic"/>
            </a:endParaRPr>
          </a:p>
          <a:p>
            <a:r>
              <a:rPr lang="en-US" sz="1600" dirty="0" smtClean="0">
                <a:latin typeface="Century Gothic"/>
                <a:cs typeface="Century Gothic"/>
              </a:rPr>
              <a:t>It has been found that </a:t>
            </a:r>
            <a:r>
              <a:rPr lang="en-US" sz="1600" dirty="0" smtClean="0">
                <a:solidFill>
                  <a:srgbClr val="0000FF"/>
                </a:solidFill>
                <a:latin typeface="Century Gothic"/>
                <a:cs typeface="Century Gothic"/>
              </a:rPr>
              <a:t>model errors vary systematically according to </a:t>
            </a:r>
            <a:r>
              <a:rPr lang="en-US" sz="1600" i="1" dirty="0" smtClean="0">
                <a:solidFill>
                  <a:srgbClr val="0000FF"/>
                </a:solidFill>
                <a:latin typeface="Century Gothic"/>
                <a:cs typeface="Century Gothic"/>
              </a:rPr>
              <a:t>regions</a:t>
            </a:r>
            <a:r>
              <a:rPr lang="en-US" sz="1600" dirty="0" smtClean="0">
                <a:solidFill>
                  <a:srgbClr val="0000FF"/>
                </a:solidFill>
                <a:latin typeface="Century Gothic"/>
                <a:cs typeface="Century Gothic"/>
              </a:rPr>
              <a:t>, </a:t>
            </a:r>
            <a:r>
              <a:rPr lang="en-US" sz="1600" i="1" dirty="0" smtClean="0">
                <a:solidFill>
                  <a:srgbClr val="0000FF"/>
                </a:solidFill>
                <a:latin typeface="Century Gothic"/>
                <a:cs typeface="Century Gothic"/>
              </a:rPr>
              <a:t>seasons</a:t>
            </a:r>
            <a:r>
              <a:rPr lang="en-US" sz="1600" dirty="0" smtClean="0">
                <a:solidFill>
                  <a:srgbClr val="0000FF"/>
                </a:solidFill>
                <a:latin typeface="Century Gothic"/>
                <a:cs typeface="Century Gothic"/>
              </a:rPr>
              <a:t>, </a:t>
            </a:r>
            <a:r>
              <a:rPr lang="en-US" sz="1600" i="1" dirty="0" smtClean="0">
                <a:solidFill>
                  <a:srgbClr val="0000FF"/>
                </a:solidFill>
                <a:latin typeface="Century Gothic"/>
                <a:cs typeface="Century Gothic"/>
              </a:rPr>
              <a:t>variables</a:t>
            </a:r>
            <a:r>
              <a:rPr lang="en-US" sz="1600" dirty="0" smtClean="0">
                <a:solidFill>
                  <a:srgbClr val="0000FF"/>
                </a:solidFill>
                <a:latin typeface="Century Gothic"/>
                <a:cs typeface="Century Gothic"/>
              </a:rPr>
              <a:t>, and </a:t>
            </a:r>
            <a:r>
              <a:rPr lang="en-US" sz="1600" i="1" dirty="0" smtClean="0">
                <a:solidFill>
                  <a:srgbClr val="0000FF"/>
                </a:solidFill>
                <a:latin typeface="Century Gothic"/>
                <a:cs typeface="Century Gothic"/>
              </a:rPr>
              <a:t>metrics</a:t>
            </a:r>
            <a:r>
              <a:rPr lang="en-US" sz="1600" dirty="0" smtClean="0">
                <a:latin typeface="Century Gothic"/>
                <a:cs typeface="Century Gothic"/>
              </a:rPr>
              <a:t> in addition to models.</a:t>
            </a:r>
          </a:p>
          <a:p>
            <a:endParaRPr lang="en-US" sz="800" dirty="0" smtClean="0">
              <a:latin typeface="Century Gothic"/>
              <a:cs typeface="Century Gothic"/>
            </a:endParaRPr>
          </a:p>
          <a:p>
            <a:r>
              <a:rPr lang="en-US" sz="1600" dirty="0" smtClean="0">
                <a:latin typeface="Century Gothic"/>
                <a:cs typeface="Century Gothic"/>
              </a:rPr>
              <a:t>Models generate warm and cold biases in the GP and the coastal regions, resp.</a:t>
            </a:r>
          </a:p>
          <a:p>
            <a:pPr lvl="1"/>
            <a:r>
              <a:rPr lang="en-US" sz="1600" dirty="0" smtClean="0">
                <a:latin typeface="Century Gothic"/>
                <a:cs typeface="Century Gothic"/>
              </a:rPr>
              <a:t>The warm biases in the GP region occur in both summer and winter.</a:t>
            </a:r>
          </a:p>
          <a:p>
            <a:pPr lvl="1"/>
            <a:r>
              <a:rPr lang="en-US" sz="1600" dirty="0" smtClean="0">
                <a:latin typeface="Century Gothic"/>
                <a:cs typeface="Century Gothic"/>
              </a:rPr>
              <a:t>In other regions, biases vary according to seasons.</a:t>
            </a:r>
          </a:p>
          <a:p>
            <a:endParaRPr lang="en-US" sz="800" dirty="0" smtClean="0">
              <a:latin typeface="Century Gothic"/>
              <a:cs typeface="Century Gothic"/>
            </a:endParaRPr>
          </a:p>
          <a:p>
            <a:r>
              <a:rPr lang="en-US" sz="1600" dirty="0" smtClean="0">
                <a:latin typeface="Century Gothic"/>
                <a:cs typeface="Century Gothic"/>
              </a:rPr>
              <a:t>All RCMs generate wet and dry biases in the PNW and GP regions, resp.</a:t>
            </a:r>
          </a:p>
          <a:p>
            <a:pPr lvl="1"/>
            <a:r>
              <a:rPr lang="en-US" sz="1600" dirty="0" smtClean="0">
                <a:latin typeface="Century Gothic"/>
                <a:cs typeface="Century Gothic"/>
              </a:rPr>
              <a:t>All RCMs perform poorly in simulating the summer precipitation in the SWUS region.</a:t>
            </a:r>
          </a:p>
          <a:p>
            <a:endParaRPr lang="en-US" sz="800" dirty="0" smtClean="0">
              <a:latin typeface="Century Gothic"/>
              <a:cs typeface="Century Gothic"/>
            </a:endParaRPr>
          </a:p>
          <a:p>
            <a:r>
              <a:rPr lang="en-US" sz="1600" dirty="0" smtClean="0">
                <a:latin typeface="Century Gothic"/>
                <a:cs typeface="Century Gothic"/>
              </a:rPr>
              <a:t>Overestimations of seasonal mean precipitation is usually accompanied by overestimations of interannual variability.</a:t>
            </a:r>
          </a:p>
          <a:p>
            <a:endParaRPr lang="en-US" sz="800" dirty="0" smtClean="0">
              <a:latin typeface="Century Gothic"/>
              <a:cs typeface="Century Gothic"/>
            </a:endParaRPr>
          </a:p>
          <a:p>
            <a:r>
              <a:rPr lang="en-US" sz="1600" i="1" dirty="0" smtClean="0">
                <a:solidFill>
                  <a:srgbClr val="0000FF"/>
                </a:solidFill>
                <a:latin typeface="Century Gothic"/>
                <a:cs typeface="Century Gothic"/>
              </a:rPr>
              <a:t>The simple model ensemble is typically among the best performer in all evaluations</a:t>
            </a:r>
            <a:r>
              <a:rPr lang="en-US" sz="1600" dirty="0" smtClean="0">
                <a:latin typeface="Century Gothic"/>
                <a:cs typeface="Century Gothic"/>
              </a:rPr>
              <a:t>.</a:t>
            </a:r>
          </a:p>
          <a:p>
            <a:endParaRPr lang="en-US" sz="800" dirty="0" smtClean="0">
              <a:latin typeface="Century Gothic"/>
              <a:cs typeface="Century Gothic"/>
            </a:endParaRPr>
          </a:p>
          <a:p>
            <a:r>
              <a:rPr lang="en-US" sz="1600" dirty="0" smtClean="0">
                <a:latin typeface="Century Gothic"/>
                <a:cs typeface="Century Gothic"/>
              </a:rPr>
              <a:t>The model errors identified in this study can be related to multiple causes including:</a:t>
            </a:r>
          </a:p>
          <a:p>
            <a:pPr lvl="1"/>
            <a:r>
              <a:rPr lang="en-US" sz="1600" dirty="0" smtClean="0">
                <a:latin typeface="Century Gothic"/>
                <a:cs typeface="Century Gothic"/>
              </a:rPr>
              <a:t>The lack of horizontal resolution, model physics, errors in reanalysis data</a:t>
            </a:r>
          </a:p>
          <a:p>
            <a:endParaRPr lang="en-US" sz="800" dirty="0" smtClean="0">
              <a:latin typeface="Century Gothic"/>
              <a:cs typeface="Century Gothic"/>
            </a:endParaRPr>
          </a:p>
          <a:p>
            <a:r>
              <a:rPr lang="en-US" sz="1600" dirty="0" smtClean="0">
                <a:latin typeface="Century Gothic"/>
                <a:cs typeface="Century Gothic"/>
              </a:rPr>
              <a:t>Need in-depth process studies to identify the causes of model errors.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3103" y="1119248"/>
            <a:ext cx="8735336" cy="420558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800" dirty="0" smtClean="0">
                <a:latin typeface="Century Gothic"/>
                <a:cs typeface="Century Gothic"/>
              </a:rPr>
              <a:t>Recent studies have confirmed with high level of confidence that </a:t>
            </a:r>
            <a:r>
              <a:rPr lang="en-US" sz="1800" i="1" dirty="0" smtClean="0">
                <a:latin typeface="Century Gothic"/>
                <a:cs typeface="Century Gothic"/>
              </a:rPr>
              <a:t>the emissions of anthropogenic greenhouse gases have induced the ongoing global warming trend</a:t>
            </a:r>
            <a:r>
              <a:rPr lang="en-US" sz="1800" dirty="0" smtClean="0">
                <a:latin typeface="Century Gothic"/>
                <a:cs typeface="Century Gothic"/>
              </a:rPr>
              <a:t>.</a:t>
            </a:r>
            <a:endParaRPr lang="en-US" sz="1800" dirty="0" smtClean="0">
              <a:latin typeface="Century Gothic"/>
              <a:cs typeface="Century Gothic"/>
            </a:endParaRPr>
          </a:p>
          <a:p>
            <a:pPr>
              <a:lnSpc>
                <a:spcPct val="120000"/>
              </a:lnSpc>
            </a:pPr>
            <a:endParaRPr lang="en-US" sz="1200" dirty="0" smtClean="0">
              <a:latin typeface="Century Gothic"/>
              <a:cs typeface="Century Gothic"/>
            </a:endParaRPr>
          </a:p>
          <a:p>
            <a:pPr>
              <a:lnSpc>
                <a:spcPct val="120000"/>
              </a:lnSpc>
            </a:pPr>
            <a:r>
              <a:rPr lang="en-US" sz="1800" dirty="0" smtClean="0">
                <a:latin typeface="Century Gothic"/>
                <a:cs typeface="Century Gothic"/>
              </a:rPr>
              <a:t>Assessment </a:t>
            </a:r>
            <a:r>
              <a:rPr lang="en-US" sz="1800" dirty="0" smtClean="0">
                <a:latin typeface="Century Gothic"/>
                <a:cs typeface="Century Gothic"/>
              </a:rPr>
              <a:t>of the impacts of climate change on regional sectors have become an important concern.</a:t>
            </a:r>
            <a:endParaRPr lang="en-US" sz="1800" dirty="0" smtClean="0">
              <a:latin typeface="Century Gothic"/>
              <a:cs typeface="Century Gothic"/>
            </a:endParaRPr>
          </a:p>
          <a:p>
            <a:pPr lvl="0">
              <a:lnSpc>
                <a:spcPct val="120000"/>
              </a:lnSpc>
            </a:pPr>
            <a:endParaRPr lang="en-US" sz="1200" dirty="0" smtClean="0">
              <a:latin typeface="Century Gothic"/>
              <a:cs typeface="Century Gothic"/>
            </a:endParaRPr>
          </a:p>
          <a:p>
            <a:pPr lvl="0">
              <a:lnSpc>
                <a:spcPct val="120000"/>
              </a:lnSpc>
            </a:pPr>
            <a:r>
              <a:rPr lang="en-US" sz="1800" dirty="0" smtClean="0">
                <a:latin typeface="Century Gothic"/>
                <a:cs typeface="Century Gothic"/>
              </a:rPr>
              <a:t>RCMs </a:t>
            </a:r>
            <a:r>
              <a:rPr lang="en-US" sz="1800" dirty="0" smtClean="0">
                <a:latin typeface="Century Gothic"/>
                <a:cs typeface="Century Gothic"/>
              </a:rPr>
              <a:t>play a crucial role in climate change impact assessments</a:t>
            </a:r>
            <a:r>
              <a:rPr lang="en-US" sz="1800" dirty="0" smtClean="0">
                <a:latin typeface="Century Gothic"/>
                <a:cs typeface="Century Gothic"/>
              </a:rPr>
              <a:t>.</a:t>
            </a:r>
          </a:p>
          <a:p>
            <a:pPr>
              <a:lnSpc>
                <a:spcPct val="120000"/>
              </a:lnSpc>
            </a:pPr>
            <a:endParaRPr lang="en-US" sz="1200" dirty="0" smtClean="0">
              <a:latin typeface="Century Gothic"/>
              <a:cs typeface="Century Gothic"/>
            </a:endParaRPr>
          </a:p>
          <a:p>
            <a:pPr>
              <a:lnSpc>
                <a:spcPct val="120000"/>
              </a:lnSpc>
            </a:pPr>
            <a:r>
              <a:rPr lang="en-US" sz="1800" dirty="0" smtClean="0">
                <a:latin typeface="Century Gothic"/>
                <a:cs typeface="Century Gothic"/>
              </a:rPr>
              <a:t>Systematic </a:t>
            </a:r>
            <a:r>
              <a:rPr lang="en-US" sz="1800" dirty="0" smtClean="0">
                <a:latin typeface="Century Gothic"/>
                <a:cs typeface="Century Gothic"/>
              </a:rPr>
              <a:t>evaluations of GCMs have been undertaken for some time (e.g., AMIP, CMIP); </a:t>
            </a:r>
            <a:r>
              <a:rPr lang="en-US" sz="1800" dirty="0" smtClean="0">
                <a:solidFill>
                  <a:srgbClr val="0000FF"/>
                </a:solidFill>
                <a:latin typeface="Century Gothic"/>
                <a:cs typeface="Century Gothic"/>
              </a:rPr>
              <a:t>this is not the case for RCMs</a:t>
            </a:r>
            <a:r>
              <a:rPr lang="en-US" sz="1800" dirty="0" smtClean="0">
                <a:latin typeface="Century Gothic"/>
                <a:cs typeface="Century Gothic"/>
              </a:rPr>
              <a:t>.</a:t>
            </a:r>
          </a:p>
          <a:p>
            <a:pPr lvl="0">
              <a:lnSpc>
                <a:spcPct val="120000"/>
              </a:lnSpc>
            </a:pPr>
            <a:endParaRPr lang="en-US" sz="1800" dirty="0" smtClean="0">
              <a:latin typeface="Century Gothic"/>
              <a:cs typeface="Century Gothic"/>
            </a:endParaRPr>
          </a:p>
          <a:p>
            <a:pPr>
              <a:lnSpc>
                <a:spcPct val="120000"/>
              </a:lnSpc>
            </a:pPr>
            <a:endParaRPr lang="en-US" sz="2000" dirty="0" smtClean="0">
              <a:latin typeface="Century Gothic"/>
              <a:cs typeface="Century Gothic"/>
            </a:endParaRPr>
          </a:p>
          <a:p>
            <a:pPr>
              <a:lnSpc>
                <a:spcPct val="120000"/>
              </a:lnSpc>
            </a:pPr>
            <a:endParaRPr lang="en-US" sz="1000" dirty="0" smtClean="0">
              <a:latin typeface="Century Gothic"/>
              <a:cs typeface="Century Gothic"/>
            </a:endParaRPr>
          </a:p>
          <a:p>
            <a:pPr>
              <a:lnSpc>
                <a:spcPct val="120000"/>
              </a:lnSpc>
            </a:pPr>
            <a:endParaRPr lang="en-US" sz="1000" dirty="0" smtClean="0">
              <a:latin typeface="Century Gothic"/>
              <a:cs typeface="Century Gothic"/>
            </a:endParaRP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0" y="0"/>
            <a:ext cx="8847655" cy="364067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j-ea"/>
                <a:cs typeface="Century Gothic"/>
              </a:rPr>
              <a:t>Background: Regional Climate Model </a:t>
            </a:r>
            <a:r>
              <a:rPr lang="en-US" sz="2000" b="1" dirty="0" smtClean="0">
                <a:solidFill>
                  <a:srgbClr val="000000"/>
                </a:solidFill>
                <a:latin typeface="Century Gothic"/>
                <a:ea typeface="+mj-ea"/>
                <a:cs typeface="Century Gothic"/>
              </a:rPr>
              <a:t>Evaluation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j-ea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96345" y="1081149"/>
            <a:ext cx="8542856" cy="549154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800" dirty="0" smtClean="0">
                <a:latin typeface="Century Gothic"/>
                <a:cs typeface="Century Gothic"/>
              </a:rPr>
              <a:t>Observational data are a key part of model evaluation</a:t>
            </a:r>
          </a:p>
          <a:p>
            <a:pPr lvl="1">
              <a:lnSpc>
                <a:spcPct val="120000"/>
              </a:lnSpc>
            </a:pPr>
            <a:r>
              <a:rPr lang="en-US" sz="1800" dirty="0" smtClean="0">
                <a:latin typeface="Century Gothic"/>
                <a:cs typeface="Century Gothic"/>
              </a:rPr>
              <a:t>Typical model evaluation is performed by comparing the simulated and reference </a:t>
            </a:r>
            <a:r>
              <a:rPr lang="en-US" sz="1800" dirty="0" smtClean="0">
                <a:latin typeface="Century Gothic"/>
                <a:cs typeface="Century Gothic"/>
              </a:rPr>
              <a:t>data</a:t>
            </a:r>
            <a:r>
              <a:rPr lang="en-US" sz="1800" dirty="0" smtClean="0">
                <a:latin typeface="Century Gothic"/>
                <a:cs typeface="Century Gothic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entury Gothic"/>
                <a:cs typeface="Century Gothic"/>
              </a:rPr>
              <a:t>from </a:t>
            </a:r>
            <a:r>
              <a:rPr lang="en-US" sz="1800" i="1" dirty="0" smtClean="0">
                <a:solidFill>
                  <a:srgbClr val="0000FF"/>
                </a:solidFill>
                <a:latin typeface="Century Gothic"/>
                <a:cs typeface="Century Gothic"/>
              </a:rPr>
              <a:t>observations</a:t>
            </a:r>
            <a:r>
              <a:rPr lang="en-US" sz="1800" dirty="0" smtClean="0">
                <a:solidFill>
                  <a:srgbClr val="000000"/>
                </a:solidFill>
                <a:latin typeface="Century Gothic"/>
                <a:cs typeface="Century Gothic"/>
              </a:rPr>
              <a:t>, </a:t>
            </a:r>
            <a:r>
              <a:rPr lang="en-US" sz="1800" i="1" dirty="0" smtClean="0">
                <a:solidFill>
                  <a:srgbClr val="0000FF"/>
                </a:solidFill>
                <a:latin typeface="Century Gothic"/>
                <a:cs typeface="Century Gothic"/>
              </a:rPr>
              <a:t>analysis of observed data</a:t>
            </a:r>
            <a:r>
              <a:rPr lang="en-US" sz="1800" dirty="0" smtClean="0">
                <a:solidFill>
                  <a:srgbClr val="000000"/>
                </a:solidFill>
                <a:latin typeface="Century Gothic"/>
                <a:cs typeface="Century Gothic"/>
              </a:rPr>
              <a:t> and/or </a:t>
            </a:r>
            <a:r>
              <a:rPr lang="en-US" sz="1800" i="1" dirty="0" smtClean="0">
                <a:solidFill>
                  <a:srgbClr val="0000FF"/>
                </a:solidFill>
                <a:latin typeface="Century Gothic"/>
                <a:cs typeface="Century Gothic"/>
              </a:rPr>
              <a:t>observation-based assimilations</a:t>
            </a:r>
            <a:r>
              <a:rPr lang="en-US" sz="1800" i="1" dirty="0" smtClean="0">
                <a:solidFill>
                  <a:srgbClr val="000000"/>
                </a:solidFill>
                <a:latin typeface="Century Gothic"/>
                <a:cs typeface="Century Gothic"/>
              </a:rPr>
              <a:t>.</a:t>
            </a:r>
            <a:endParaRPr lang="en-US" sz="1800" dirty="0" smtClean="0">
              <a:solidFill>
                <a:srgbClr val="000000"/>
              </a:solidFill>
              <a:latin typeface="Century Gothic"/>
              <a:cs typeface="Century Gothic"/>
            </a:endParaRPr>
          </a:p>
          <a:p>
            <a:pPr lvl="1">
              <a:lnSpc>
                <a:spcPct val="120000"/>
              </a:lnSpc>
            </a:pPr>
            <a:r>
              <a:rPr lang="en-US" sz="1800" dirty="0" smtClean="0">
                <a:latin typeface="Century Gothic"/>
                <a:cs typeface="Century Gothic"/>
              </a:rPr>
              <a:t>Easy access to </a:t>
            </a:r>
            <a:r>
              <a:rPr lang="en-US" sz="1800" i="1" dirty="0" smtClean="0">
                <a:latin typeface="Century Gothic"/>
                <a:cs typeface="Century Gothic"/>
              </a:rPr>
              <a:t>quality reference data</a:t>
            </a:r>
            <a:r>
              <a:rPr lang="en-US" sz="1800" dirty="0" smtClean="0">
                <a:latin typeface="Century Gothic"/>
                <a:cs typeface="Century Gothic"/>
              </a:rPr>
              <a:t> facilitates evaluation efforts</a:t>
            </a:r>
            <a:r>
              <a:rPr lang="en-US" sz="1800" dirty="0" smtClean="0">
                <a:latin typeface="Century Gothic"/>
                <a:cs typeface="Century Gothic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sz="1800" dirty="0" smtClean="0">
                <a:latin typeface="Century Gothic"/>
                <a:cs typeface="Century Gothic"/>
              </a:rPr>
              <a:t>Remote-sensing at NASA &amp; other institutions can provide fine-scale reference data suitable for evaluating future RCM simulations.</a:t>
            </a:r>
          </a:p>
          <a:p>
            <a:pPr lvl="1">
              <a:lnSpc>
                <a:spcPct val="120000"/>
              </a:lnSpc>
            </a:pPr>
            <a:endParaRPr lang="en-US" sz="800" dirty="0" smtClean="0">
              <a:solidFill>
                <a:srgbClr val="000000"/>
              </a:solidFill>
              <a:latin typeface="Century Gothic"/>
              <a:cs typeface="Century Gothic"/>
            </a:endParaRPr>
          </a:p>
          <a:p>
            <a:pPr>
              <a:lnSpc>
                <a:spcPct val="120000"/>
              </a:lnSpc>
              <a:buNone/>
            </a:pPr>
            <a:endParaRPr lang="en-US" sz="1200" dirty="0" smtClean="0">
              <a:solidFill>
                <a:srgbClr val="000000"/>
              </a:solidFill>
              <a:latin typeface="Century Gothic"/>
              <a:cs typeface="Century Gothic"/>
            </a:endParaRPr>
          </a:p>
          <a:p>
            <a:pPr>
              <a:lnSpc>
                <a:spcPct val="120000"/>
              </a:lnSpc>
            </a:pPr>
            <a:r>
              <a:rPr lang="en-US" sz="1800" dirty="0" smtClean="0">
                <a:solidFill>
                  <a:srgbClr val="000000"/>
                </a:solidFill>
                <a:latin typeface="Century Gothic"/>
                <a:cs typeface="Century Gothic"/>
              </a:rPr>
              <a:t>To </a:t>
            </a:r>
            <a:r>
              <a:rPr lang="en-US" sz="1800" dirty="0" smtClean="0">
                <a:solidFill>
                  <a:srgbClr val="000000"/>
                </a:solidFill>
                <a:latin typeface="Century Gothic"/>
                <a:cs typeface="Century Gothic"/>
              </a:rPr>
              <a:t>facilitate RCM evaluation, especially for </a:t>
            </a:r>
            <a:r>
              <a:rPr lang="en-US" sz="1800" i="1" dirty="0" smtClean="0">
                <a:solidFill>
                  <a:srgbClr val="000000"/>
                </a:solidFill>
                <a:latin typeface="Century Gothic"/>
                <a:cs typeface="Century Gothic"/>
              </a:rPr>
              <a:t>easy access to remote sensing data</a:t>
            </a:r>
            <a:r>
              <a:rPr lang="en-US" sz="1800" dirty="0" smtClean="0">
                <a:solidFill>
                  <a:srgbClr val="000000"/>
                </a:solidFill>
                <a:latin typeface="Century Gothic"/>
                <a:cs typeface="Century Gothic"/>
              </a:rPr>
              <a:t>, RCMES has been</a:t>
            </a:r>
            <a:r>
              <a:rPr lang="en-US" sz="1800" dirty="0" smtClean="0">
                <a:solidFill>
                  <a:srgbClr val="000000"/>
                </a:solidFill>
                <a:latin typeface="Century Gothic"/>
                <a:cs typeface="Century Gothic"/>
              </a:rPr>
              <a:t> developed </a:t>
            </a:r>
            <a:r>
              <a:rPr lang="en-US" sz="1800" dirty="0" smtClean="0">
                <a:solidFill>
                  <a:srgbClr val="000000"/>
                </a:solidFill>
                <a:latin typeface="Century Gothic"/>
                <a:cs typeface="Century Gothic"/>
              </a:rPr>
              <a:t>via joint JPL-UCLA </a:t>
            </a:r>
            <a:r>
              <a:rPr lang="en-US" sz="1800" dirty="0" smtClean="0">
                <a:solidFill>
                  <a:srgbClr val="000000"/>
                </a:solidFill>
                <a:latin typeface="Century Gothic"/>
                <a:cs typeface="Century Gothic"/>
              </a:rPr>
              <a:t>efforts.</a:t>
            </a:r>
          </a:p>
        </p:txBody>
      </p:sp>
      <p:sp>
        <p:nvSpPr>
          <p:cNvPr id="4" name="Title 7"/>
          <p:cNvSpPr txBox="1">
            <a:spLocks/>
          </p:cNvSpPr>
          <p:nvPr/>
        </p:nvSpPr>
        <p:spPr>
          <a:xfrm>
            <a:off x="-8454" y="-1"/>
            <a:ext cx="8847655" cy="626381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lvl="0" algn="r" defTabSz="914400">
              <a:spcBef>
                <a:spcPct val="0"/>
              </a:spcBef>
            </a:pPr>
            <a:r>
              <a:rPr lang="en-US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JPL Regional Climate Model Evaluation System (RCMES)</a:t>
            </a:r>
            <a:endParaRPr lang="en-US" b="1" dirty="0" smtClean="0">
              <a:solidFill>
                <a:srgbClr val="000000"/>
              </a:solidFill>
              <a:latin typeface="Century Gothic"/>
              <a:cs typeface="Century Gothic"/>
            </a:endParaRPr>
          </a:p>
          <a:p>
            <a:pPr algn="r" defTabSz="914400">
              <a:spcBef>
                <a:spcPct val="0"/>
              </a:spcBef>
            </a:pPr>
            <a:r>
              <a:rPr lang="en-US" sz="2000" dirty="0" smtClean="0">
                <a:solidFill>
                  <a:srgbClr val="0000FF"/>
                </a:solidFill>
                <a:latin typeface="Century Gothic"/>
                <a:cs typeface="Century Gothic"/>
              </a:rPr>
              <a:t>Facilitate Model Evaluation via User-friendly Data Infrastructure </a:t>
            </a:r>
            <a:endParaRPr lang="en-US" sz="2000" dirty="0" smtClean="0">
              <a:solidFill>
                <a:srgbClr val="0000FF"/>
              </a:solidFill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1"/>
            <a:ext cx="8822267" cy="686444"/>
          </a:xfrm>
        </p:spPr>
        <p:txBody>
          <a:bodyPr>
            <a:normAutofit fontScale="90000"/>
          </a:bodyPr>
          <a:lstStyle/>
          <a:p>
            <a:pPr algn="r"/>
            <a:r>
              <a:rPr lang="en-US" sz="2222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RCMES</a:t>
            </a:r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/>
            </a:r>
            <a:b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</a:br>
            <a:r>
              <a:rPr lang="en-US" sz="2667" dirty="0" smtClean="0">
                <a:solidFill>
                  <a:srgbClr val="0000FF"/>
                </a:solidFill>
                <a:latin typeface="Century Gothic"/>
                <a:cs typeface="Century Gothic"/>
              </a:rPr>
              <a:t>High-level technical architecture</a:t>
            </a:r>
            <a:endParaRPr lang="en-US" sz="2667" dirty="0">
              <a:solidFill>
                <a:srgbClr val="0000FF"/>
              </a:solidFill>
              <a:latin typeface="Century Gothic"/>
              <a:cs typeface="Century Gothic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142901" y="987415"/>
            <a:ext cx="8804676" cy="5481587"/>
            <a:chOff x="142901" y="987415"/>
            <a:chExt cx="8804676" cy="5481587"/>
          </a:xfrm>
        </p:grpSpPr>
        <p:sp>
          <p:nvSpPr>
            <p:cNvPr id="20" name="TextBox 5"/>
            <p:cNvSpPr txBox="1">
              <a:spLocks noChangeArrowheads="1"/>
            </p:cNvSpPr>
            <p:nvPr/>
          </p:nvSpPr>
          <p:spPr bwMode="auto">
            <a:xfrm>
              <a:off x="1542081" y="5539494"/>
              <a:ext cx="3408258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100" b="1" dirty="0">
                  <a:solidFill>
                    <a:srgbClr val="0000FF"/>
                  </a:solidFill>
                  <a:latin typeface="Century Gothic"/>
                  <a:cs typeface="Century Gothic"/>
                </a:rPr>
                <a:t>RCMED</a:t>
              </a:r>
            </a:p>
            <a:p>
              <a:pPr algn="ctr" eaLnBrk="1" hangingPunct="1"/>
              <a:r>
                <a:rPr lang="en-US" sz="1100" dirty="0">
                  <a:solidFill>
                    <a:srgbClr val="0000FF"/>
                  </a:solidFill>
                  <a:latin typeface="Century Gothic"/>
                  <a:cs typeface="Century Gothic"/>
                </a:rPr>
                <a:t>(Regional Climate Model Evaluation Database</a:t>
              </a:r>
              <a:r>
                <a:rPr lang="en-US" sz="1100" dirty="0" smtClean="0">
                  <a:solidFill>
                    <a:srgbClr val="0000FF"/>
                  </a:solidFill>
                  <a:latin typeface="Century Gothic"/>
                  <a:cs typeface="Century Gothic"/>
                </a:rPr>
                <a:t>)</a:t>
              </a:r>
            </a:p>
            <a:p>
              <a:pPr algn="ctr" eaLnBrk="1" hangingPunct="1"/>
              <a:r>
                <a:rPr lang="en-US" sz="1100" dirty="0" smtClean="0">
                  <a:solidFill>
                    <a:srgbClr val="0000FF"/>
                  </a:solidFill>
                  <a:latin typeface="Century Gothic"/>
                  <a:cs typeface="Century Gothic"/>
                </a:rPr>
                <a:t>A large scalable database to store data from variety of sources in a common format</a:t>
              </a:r>
              <a:endParaRPr lang="en-US" sz="1100" dirty="0">
                <a:solidFill>
                  <a:srgbClr val="0000FF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21" name="TextBox 6"/>
            <p:cNvSpPr txBox="1">
              <a:spLocks noChangeArrowheads="1"/>
            </p:cNvSpPr>
            <p:nvPr/>
          </p:nvSpPr>
          <p:spPr bwMode="auto">
            <a:xfrm>
              <a:off x="5189444" y="5530283"/>
              <a:ext cx="3362217" cy="938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100" b="1" dirty="0">
                  <a:solidFill>
                    <a:srgbClr val="008000"/>
                  </a:solidFill>
                  <a:latin typeface="Century Gothic"/>
                  <a:cs typeface="Century Gothic"/>
                </a:rPr>
                <a:t>RCMET</a:t>
              </a:r>
            </a:p>
            <a:p>
              <a:pPr algn="ctr" eaLnBrk="1" hangingPunct="1"/>
              <a:r>
                <a:rPr lang="en-US" sz="1100" dirty="0">
                  <a:solidFill>
                    <a:srgbClr val="008000"/>
                  </a:solidFill>
                  <a:latin typeface="Century Gothic"/>
                  <a:cs typeface="Century Gothic"/>
                </a:rPr>
                <a:t>(Regional Climate Model Evaluation </a:t>
              </a:r>
              <a:r>
                <a:rPr lang="en-US" sz="1100" dirty="0" smtClean="0">
                  <a:solidFill>
                    <a:srgbClr val="008000"/>
                  </a:solidFill>
                  <a:latin typeface="Century Gothic"/>
                  <a:cs typeface="Century Gothic"/>
                </a:rPr>
                <a:t>Toolkit)</a:t>
              </a:r>
            </a:p>
            <a:p>
              <a:pPr algn="ctr" eaLnBrk="1" hangingPunct="1"/>
              <a:r>
                <a:rPr lang="en-US" sz="1100" dirty="0" smtClean="0">
                  <a:solidFill>
                    <a:srgbClr val="008000"/>
                  </a:solidFill>
                  <a:latin typeface="Century Gothic"/>
                  <a:cs typeface="Century Gothic"/>
                </a:rPr>
                <a:t>A library of codes for extracting data from RCMED and model and for calculating evaluation metrics</a:t>
              </a:r>
              <a:endParaRPr lang="en-US" sz="1100" dirty="0">
                <a:solidFill>
                  <a:srgbClr val="008000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51" name="TextBox 5"/>
            <p:cNvSpPr txBox="1">
              <a:spLocks noChangeArrowheads="1"/>
            </p:cNvSpPr>
            <p:nvPr/>
          </p:nvSpPr>
          <p:spPr bwMode="auto">
            <a:xfrm>
              <a:off x="142901" y="5530283"/>
              <a:ext cx="1298726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100" b="1" dirty="0" smtClean="0">
                  <a:solidFill>
                    <a:srgbClr val="800000"/>
                  </a:solidFill>
                  <a:latin typeface="Century Gothic"/>
                  <a:cs typeface="Century Gothic"/>
                </a:rPr>
                <a:t>Raw Data:</a:t>
              </a:r>
              <a:endParaRPr lang="en-US" sz="1100" b="1" dirty="0">
                <a:solidFill>
                  <a:srgbClr val="800000"/>
                </a:solidFill>
                <a:latin typeface="Century Gothic"/>
                <a:cs typeface="Century Gothic"/>
              </a:endParaRPr>
            </a:p>
            <a:p>
              <a:pPr algn="ctr" eaLnBrk="1" hangingPunct="1"/>
              <a:r>
                <a:rPr lang="en-US" sz="1100" dirty="0" smtClean="0">
                  <a:solidFill>
                    <a:srgbClr val="800000"/>
                  </a:solidFill>
                  <a:latin typeface="Century Gothic"/>
                  <a:cs typeface="Century Gothic"/>
                </a:rPr>
                <a:t>Various formats,</a:t>
              </a:r>
            </a:p>
            <a:p>
              <a:pPr algn="ctr" eaLnBrk="1" hangingPunct="1"/>
              <a:r>
                <a:rPr lang="en-US" sz="1100" dirty="0" smtClean="0">
                  <a:solidFill>
                    <a:srgbClr val="800000"/>
                  </a:solidFill>
                  <a:latin typeface="Century Gothic"/>
                  <a:cs typeface="Century Gothic"/>
                </a:rPr>
                <a:t>Resolutions,</a:t>
              </a:r>
            </a:p>
            <a:p>
              <a:pPr algn="ctr" eaLnBrk="1" hangingPunct="1"/>
              <a:r>
                <a:rPr lang="en-US" sz="1100" dirty="0" smtClean="0">
                  <a:solidFill>
                    <a:srgbClr val="800000"/>
                  </a:solidFill>
                  <a:latin typeface="Century Gothic"/>
                  <a:cs typeface="Century Gothic"/>
                </a:rPr>
                <a:t>Coverage</a:t>
              </a:r>
              <a:endParaRPr lang="en-US" sz="1100" dirty="0">
                <a:solidFill>
                  <a:srgbClr val="800000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1435055" y="1556441"/>
              <a:ext cx="3336506" cy="372409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latin typeface="Century Gothic"/>
                <a:cs typeface="Century Gothic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3214522" y="1807584"/>
              <a:ext cx="1212623" cy="27267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  <a:latin typeface="Century Gothic"/>
                  <a:cs typeface="Century Gothic"/>
                </a:rPr>
                <a:t>Metadata</a:t>
              </a:r>
              <a:endParaRPr lang="en-US" sz="1100" dirty="0">
                <a:solidFill>
                  <a:srgbClr val="000000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214522" y="2290058"/>
              <a:ext cx="1212623" cy="27267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Century Gothic"/>
                  <a:cs typeface="Century Gothic"/>
                </a:rPr>
                <a:t>Data Table</a:t>
              </a:r>
              <a:endParaRPr lang="en-US" sz="1100" dirty="0">
                <a:solidFill>
                  <a:schemeClr val="tx1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214522" y="2564441"/>
              <a:ext cx="1212623" cy="56311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  <a:latin typeface="Century Gothic"/>
                  <a:cs typeface="Century Gothic"/>
                </a:rPr>
                <a:t>Data Table</a:t>
              </a:r>
              <a:endParaRPr lang="en-US" sz="1100" dirty="0">
                <a:solidFill>
                  <a:srgbClr val="000000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14522" y="3122077"/>
              <a:ext cx="1212623" cy="39327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  <a:latin typeface="Century Gothic"/>
                  <a:cs typeface="Century Gothic"/>
                </a:rPr>
                <a:t>Data Table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14522" y="3515356"/>
              <a:ext cx="1212623" cy="43363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  <a:latin typeface="Century Gothic"/>
                  <a:cs typeface="Century Gothic"/>
                </a:rPr>
                <a:t>Data Table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14522" y="3950708"/>
              <a:ext cx="1212623" cy="27267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  <a:latin typeface="Century Gothic"/>
                  <a:cs typeface="Century Gothic"/>
                </a:rPr>
                <a:t>Data Table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214522" y="4225091"/>
              <a:ext cx="1212623" cy="27267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000000"/>
                  </a:solidFill>
                  <a:latin typeface="Century Gothic"/>
                  <a:cs typeface="Century Gothic"/>
                </a:rPr>
                <a:t>Data Table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10367" y="4544455"/>
              <a:ext cx="1642715" cy="46614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0000FF"/>
                  </a:solidFill>
                  <a:latin typeface="Century Gothic"/>
                  <a:cs typeface="Century Gothic"/>
                </a:rPr>
                <a:t>Common Format,</a:t>
              </a:r>
            </a:p>
            <a:p>
              <a:pPr algn="ctr"/>
              <a:r>
                <a:rPr lang="en-US" sz="1100" dirty="0" smtClean="0">
                  <a:solidFill>
                    <a:srgbClr val="0000FF"/>
                  </a:solidFill>
                  <a:latin typeface="Century Gothic"/>
                  <a:cs typeface="Century Gothic"/>
                </a:rPr>
                <a:t>Native grid,</a:t>
              </a:r>
            </a:p>
            <a:p>
              <a:pPr algn="ctr"/>
              <a:r>
                <a:rPr lang="en-US" sz="1100" dirty="0" smtClean="0">
                  <a:solidFill>
                    <a:srgbClr val="0000FF"/>
                  </a:solidFill>
                  <a:latin typeface="Century Gothic"/>
                  <a:cs typeface="Century Gothic"/>
                </a:rPr>
                <a:t>Efficient architecture</a:t>
              </a:r>
              <a:endParaRPr lang="en-US" sz="1100" dirty="0">
                <a:solidFill>
                  <a:srgbClr val="0000FF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495317" y="2899837"/>
              <a:ext cx="6719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chemeClr val="bg1"/>
                  </a:solidFill>
                  <a:latin typeface="Century Gothic"/>
                  <a:cs typeface="Century Gothic"/>
                </a:rPr>
                <a:t>MySQL</a:t>
              </a:r>
              <a:endParaRPr lang="en-US" sz="1100" b="1" dirty="0">
                <a:solidFill>
                  <a:schemeClr val="bg1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64664" y="2791423"/>
              <a:ext cx="911260" cy="116803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Century Gothic"/>
                  <a:cs typeface="Century Gothic"/>
                </a:rPr>
                <a:t>Extractor</a:t>
              </a:r>
              <a:endParaRPr lang="en-US" sz="1100" dirty="0">
                <a:latin typeface="Century Gothic"/>
                <a:cs typeface="Century Gothic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16706" y="1936743"/>
              <a:ext cx="0" cy="8475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endCxn id="3" idx="1"/>
            </p:cNvCxnSpPr>
            <p:nvPr/>
          </p:nvCxnSpPr>
          <p:spPr>
            <a:xfrm>
              <a:off x="2116706" y="1936743"/>
              <a:ext cx="1097816" cy="717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5" idx="3"/>
              <a:endCxn id="8" idx="1"/>
            </p:cNvCxnSpPr>
            <p:nvPr/>
          </p:nvCxnSpPr>
          <p:spPr>
            <a:xfrm flipV="1">
              <a:off x="2575924" y="2426393"/>
              <a:ext cx="638598" cy="9490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endCxn id="9" idx="1"/>
            </p:cNvCxnSpPr>
            <p:nvPr/>
          </p:nvCxnSpPr>
          <p:spPr>
            <a:xfrm flipV="1">
              <a:off x="2575924" y="2846000"/>
              <a:ext cx="638598" cy="5294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endCxn id="12" idx="1"/>
            </p:cNvCxnSpPr>
            <p:nvPr/>
          </p:nvCxnSpPr>
          <p:spPr>
            <a:xfrm flipV="1">
              <a:off x="2575924" y="3318717"/>
              <a:ext cx="638598" cy="5672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5" idx="3"/>
              <a:endCxn id="13" idx="1"/>
            </p:cNvCxnSpPr>
            <p:nvPr/>
          </p:nvCxnSpPr>
          <p:spPr>
            <a:xfrm>
              <a:off x="2575924" y="3375441"/>
              <a:ext cx="638598" cy="35673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endCxn id="15" idx="1"/>
            </p:cNvCxnSpPr>
            <p:nvPr/>
          </p:nvCxnSpPr>
          <p:spPr>
            <a:xfrm>
              <a:off x="2575924" y="3375441"/>
              <a:ext cx="638598" cy="7116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16" idx="1"/>
            </p:cNvCxnSpPr>
            <p:nvPr/>
          </p:nvCxnSpPr>
          <p:spPr>
            <a:xfrm>
              <a:off x="2575924" y="3375441"/>
              <a:ext cx="638598" cy="98598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ounded Rectangle 29"/>
            <p:cNvSpPr/>
            <p:nvPr/>
          </p:nvSpPr>
          <p:spPr>
            <a:xfrm>
              <a:off x="243956" y="1771058"/>
              <a:ext cx="986600" cy="33137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  <a:latin typeface="Century Gothic"/>
                  <a:cs typeface="Century Gothic"/>
                </a:rPr>
                <a:t>TRMM</a:t>
              </a:r>
              <a:endParaRPr lang="en-US" sz="1100" dirty="0">
                <a:solidFill>
                  <a:srgbClr val="000000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14528" y="2334818"/>
              <a:ext cx="1017823" cy="42104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  <a:latin typeface="Century Gothic"/>
                  <a:cs typeface="Century Gothic"/>
                </a:rPr>
                <a:t>MODIS</a:t>
              </a:r>
              <a:endParaRPr lang="en-US" sz="1100" dirty="0">
                <a:solidFill>
                  <a:srgbClr val="000000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47" name="Diamond 46"/>
            <p:cNvSpPr/>
            <p:nvPr/>
          </p:nvSpPr>
          <p:spPr>
            <a:xfrm>
              <a:off x="165027" y="2894676"/>
              <a:ext cx="1065529" cy="454801"/>
            </a:xfrm>
            <a:prstGeom prst="diamond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  <a:latin typeface="Century Gothic"/>
                  <a:cs typeface="Century Gothic"/>
                </a:rPr>
                <a:t>AIRS</a:t>
              </a:r>
              <a:endParaRPr lang="en-US" sz="1100" dirty="0">
                <a:solidFill>
                  <a:srgbClr val="000000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48" name="Hexagon 47"/>
            <p:cNvSpPr/>
            <p:nvPr/>
          </p:nvSpPr>
          <p:spPr>
            <a:xfrm>
              <a:off x="233193" y="3501851"/>
              <a:ext cx="986600" cy="409669"/>
            </a:xfrm>
            <a:prstGeom prst="hexag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  <a:latin typeface="Century Gothic"/>
                  <a:cs typeface="Century Gothic"/>
                </a:rPr>
                <a:t>SWE</a:t>
              </a:r>
              <a:endParaRPr lang="en-US" sz="1100" dirty="0">
                <a:solidFill>
                  <a:srgbClr val="000000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49" name="Regular Pentagon 48"/>
            <p:cNvSpPr/>
            <p:nvPr/>
          </p:nvSpPr>
          <p:spPr>
            <a:xfrm>
              <a:off x="214528" y="4679673"/>
              <a:ext cx="986602" cy="443808"/>
            </a:xfrm>
            <a:prstGeom prst="pentagon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Century Gothic"/>
                  <a:cs typeface="Century Gothic"/>
                </a:rPr>
                <a:t>ETC</a:t>
              </a:r>
              <a:endParaRPr lang="en-US" sz="1100" dirty="0">
                <a:solidFill>
                  <a:schemeClr val="tx1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12733" y="4073443"/>
              <a:ext cx="986600" cy="423997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  <a:latin typeface="Century Gothic"/>
                  <a:cs typeface="Century Gothic"/>
                </a:rPr>
                <a:t>Soil moisture</a:t>
              </a:r>
              <a:endParaRPr lang="en-US" sz="1100" dirty="0">
                <a:solidFill>
                  <a:srgbClr val="000000"/>
                </a:solidFill>
                <a:latin typeface="Century Gothic"/>
                <a:cs typeface="Century Gothic"/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1252082" y="1952212"/>
              <a:ext cx="419756" cy="1404131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1252082" y="2545343"/>
              <a:ext cx="419756" cy="811000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1252082" y="3138474"/>
              <a:ext cx="419756" cy="217869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1232351" y="3356343"/>
              <a:ext cx="439487" cy="357398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1199333" y="3356343"/>
              <a:ext cx="472505" cy="952324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49" idx="5"/>
            </p:cNvCxnSpPr>
            <p:nvPr/>
          </p:nvCxnSpPr>
          <p:spPr>
            <a:xfrm flipV="1">
              <a:off x="1201129" y="3356343"/>
              <a:ext cx="470709" cy="1492849"/>
            </a:xfrm>
            <a:prstGeom prst="straightConnector1">
              <a:avLst/>
            </a:prstGeom>
            <a:ln w="12700">
              <a:solidFill>
                <a:srgbClr val="0000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ounded Rectangle 67"/>
            <p:cNvSpPr/>
            <p:nvPr/>
          </p:nvSpPr>
          <p:spPr>
            <a:xfrm>
              <a:off x="4967010" y="1592321"/>
              <a:ext cx="3257578" cy="372409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latin typeface="Century Gothic"/>
                <a:cs typeface="Century Gothic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189444" y="1771058"/>
              <a:ext cx="1348953" cy="4346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  <a:latin typeface="Century Gothic"/>
                  <a:cs typeface="Century Gothic"/>
                </a:rPr>
                <a:t>Extract OBS data</a:t>
              </a:r>
              <a:endParaRPr lang="en-US" sz="1100" dirty="0">
                <a:solidFill>
                  <a:srgbClr val="000000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676444" y="1771058"/>
              <a:ext cx="1348953" cy="4346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Century Gothic"/>
                  <a:cs typeface="Century Gothic"/>
                </a:rPr>
                <a:t>Extract RCM data</a:t>
              </a:r>
              <a:endParaRPr lang="en-US" sz="1100" dirty="0">
                <a:latin typeface="Century Gothic"/>
                <a:cs typeface="Century Gothic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676444" y="987415"/>
              <a:ext cx="1348953" cy="4346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Century Gothic"/>
                  <a:cs typeface="Century Gothic"/>
                </a:rPr>
                <a:t>RCM data</a:t>
              </a:r>
              <a:endParaRPr lang="en-US" sz="1100" dirty="0">
                <a:latin typeface="Century Gothic"/>
                <a:cs typeface="Century Gothic"/>
              </a:endParaRPr>
            </a:p>
          </p:txBody>
        </p:sp>
        <p:cxnSp>
          <p:nvCxnSpPr>
            <p:cNvPr id="74" name="Straight Arrow Connector 73"/>
            <p:cNvCxnSpPr/>
            <p:nvPr/>
          </p:nvCxnSpPr>
          <p:spPr>
            <a:xfrm>
              <a:off x="4577826" y="1936743"/>
              <a:ext cx="611618" cy="0"/>
            </a:xfrm>
            <a:prstGeom prst="straightConnector1">
              <a:avLst/>
            </a:prstGeom>
            <a:ln w="63500">
              <a:solidFill>
                <a:srgbClr val="FF66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4577826" y="1943919"/>
              <a:ext cx="0" cy="2417507"/>
            </a:xfrm>
            <a:prstGeom prst="line">
              <a:avLst/>
            </a:prstGeom>
            <a:ln w="12700"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3" idx="3"/>
            </p:cNvCxnSpPr>
            <p:nvPr/>
          </p:nvCxnSpPr>
          <p:spPr>
            <a:xfrm>
              <a:off x="4427145" y="1943919"/>
              <a:ext cx="150681" cy="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4428864" y="2439030"/>
              <a:ext cx="150681" cy="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4430583" y="2846000"/>
              <a:ext cx="150681" cy="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4432302" y="3318717"/>
              <a:ext cx="150681" cy="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4434021" y="3728071"/>
              <a:ext cx="150681" cy="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4435740" y="4088588"/>
              <a:ext cx="150681" cy="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437459" y="4361426"/>
              <a:ext cx="150681" cy="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72" idx="2"/>
              <a:endCxn id="71" idx="0"/>
            </p:cNvCxnSpPr>
            <p:nvPr/>
          </p:nvCxnSpPr>
          <p:spPr>
            <a:xfrm>
              <a:off x="7350921" y="1422023"/>
              <a:ext cx="0" cy="349035"/>
            </a:xfrm>
            <a:prstGeom prst="straightConnector1">
              <a:avLst/>
            </a:prstGeom>
            <a:ln>
              <a:solidFill>
                <a:srgbClr val="008000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Smiley Face 95"/>
            <p:cNvSpPr/>
            <p:nvPr/>
          </p:nvSpPr>
          <p:spPr>
            <a:xfrm>
              <a:off x="5876554" y="1043232"/>
              <a:ext cx="401816" cy="378791"/>
            </a:xfrm>
            <a:prstGeom prst="smileyFace">
              <a:avLst/>
            </a:prstGeom>
            <a:solidFill>
              <a:srgbClr val="F3E58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Century Gothic"/>
                <a:cs typeface="Century Gothic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260204" y="994590"/>
              <a:ext cx="66551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Century Gothic"/>
                  <a:cs typeface="Century Gothic"/>
                </a:rPr>
                <a:t>user</a:t>
              </a:r>
            </a:p>
            <a:p>
              <a:r>
                <a:rPr lang="en-US" sz="1100" dirty="0" smtClean="0">
                  <a:latin typeface="Century Gothic"/>
                  <a:cs typeface="Century Gothic"/>
                </a:rPr>
                <a:t>choice</a:t>
              </a:r>
              <a:endParaRPr lang="en-US" sz="1100" dirty="0">
                <a:latin typeface="Century Gothic"/>
                <a:cs typeface="Century Gothic"/>
              </a:endParaRPr>
            </a:p>
          </p:txBody>
        </p:sp>
        <p:cxnSp>
          <p:nvCxnSpPr>
            <p:cNvPr id="99" name="Straight Arrow Connector 98"/>
            <p:cNvCxnSpPr>
              <a:stCxn id="96" idx="4"/>
            </p:cNvCxnSpPr>
            <p:nvPr/>
          </p:nvCxnSpPr>
          <p:spPr>
            <a:xfrm>
              <a:off x="6077462" y="1422023"/>
              <a:ext cx="7175" cy="2741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/>
            <p:cNvSpPr/>
            <p:nvPr/>
          </p:nvSpPr>
          <p:spPr>
            <a:xfrm>
              <a:off x="5417336" y="2507935"/>
              <a:ext cx="2389368" cy="551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  <a:latin typeface="Century Gothic"/>
                  <a:cs typeface="Century Gothic"/>
                </a:rPr>
                <a:t>Regridder</a:t>
              </a:r>
            </a:p>
            <a:p>
              <a:pPr algn="ctr"/>
              <a:r>
                <a:rPr lang="en-US" sz="1100" dirty="0" smtClean="0">
                  <a:solidFill>
                    <a:srgbClr val="000000"/>
                  </a:solidFill>
                  <a:latin typeface="Century Gothic"/>
                  <a:cs typeface="Century Gothic"/>
                </a:rPr>
                <a:t>Put the OBS &amp; RCM data on the same grid for comparison</a:t>
              </a:r>
              <a:endParaRPr lang="en-US" sz="1100" dirty="0">
                <a:solidFill>
                  <a:srgbClr val="000000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5417336" y="3456366"/>
              <a:ext cx="2389368" cy="551619"/>
            </a:xfrm>
            <a:prstGeom prst="rect">
              <a:avLst/>
            </a:prstGeom>
            <a:solidFill>
              <a:srgbClr val="EBEF9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  <a:latin typeface="Century Gothic"/>
                  <a:cs typeface="Century Gothic"/>
                </a:rPr>
                <a:t>Metrics Calculator</a:t>
              </a:r>
            </a:p>
            <a:p>
              <a:pPr algn="ctr"/>
              <a:r>
                <a:rPr lang="en-US" sz="1100" dirty="0" smtClean="0">
                  <a:solidFill>
                    <a:srgbClr val="000000"/>
                  </a:solidFill>
                  <a:latin typeface="Century Gothic"/>
                  <a:cs typeface="Century Gothic"/>
                </a:rPr>
                <a:t>Calculate comparison metrics</a:t>
              </a:r>
              <a:endParaRPr lang="en-US" sz="1100" dirty="0">
                <a:solidFill>
                  <a:srgbClr val="000000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417336" y="4419149"/>
              <a:ext cx="2389368" cy="551619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  <a:latin typeface="Century Gothic"/>
                  <a:cs typeface="Century Gothic"/>
                </a:rPr>
                <a:t>Visualizer</a:t>
              </a:r>
            </a:p>
            <a:p>
              <a:pPr algn="ctr"/>
              <a:r>
                <a:rPr lang="en-US" sz="1100" dirty="0" smtClean="0">
                  <a:solidFill>
                    <a:srgbClr val="000000"/>
                  </a:solidFill>
                  <a:latin typeface="Century Gothic"/>
                  <a:cs typeface="Century Gothic"/>
                </a:rPr>
                <a:t>Plot the metrics</a:t>
              </a:r>
              <a:endParaRPr lang="en-US" sz="1100" dirty="0">
                <a:solidFill>
                  <a:srgbClr val="000000"/>
                </a:solidFill>
                <a:latin typeface="Century Gothic"/>
                <a:cs typeface="Century Gothic"/>
              </a:endParaRPr>
            </a:p>
          </p:txBody>
        </p:sp>
        <p:cxnSp>
          <p:nvCxnSpPr>
            <p:cNvPr id="103" name="Straight Arrow Connector 102"/>
            <p:cNvCxnSpPr/>
            <p:nvPr/>
          </p:nvCxnSpPr>
          <p:spPr>
            <a:xfrm>
              <a:off x="7341724" y="2215406"/>
              <a:ext cx="9197" cy="292529"/>
            </a:xfrm>
            <a:prstGeom prst="straightConnector1">
              <a:avLst/>
            </a:prstGeom>
            <a:ln>
              <a:solidFill>
                <a:srgbClr val="008000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5879686" y="2205666"/>
              <a:ext cx="9197" cy="302269"/>
            </a:xfrm>
            <a:prstGeom prst="straightConnector1">
              <a:avLst/>
            </a:prstGeom>
            <a:ln>
              <a:solidFill>
                <a:srgbClr val="FF6600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>
              <a:off x="6607522" y="3064711"/>
              <a:ext cx="455" cy="3916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4535138" y="1558643"/>
              <a:ext cx="41885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FF6600"/>
                  </a:solidFill>
                  <a:latin typeface="Century Gothic"/>
                  <a:cs typeface="Century Gothic"/>
                </a:rPr>
                <a:t>URL</a:t>
              </a:r>
              <a:endParaRPr lang="en-US" sz="1100" b="1" dirty="0">
                <a:solidFill>
                  <a:srgbClr val="FF6600"/>
                </a:solidFill>
                <a:latin typeface="Century Gothic"/>
                <a:cs typeface="Century Gothic"/>
              </a:endParaRPr>
            </a:p>
          </p:txBody>
        </p:sp>
        <p:cxnSp>
          <p:nvCxnSpPr>
            <p:cNvPr id="114" name="Straight Arrow Connector 113"/>
            <p:cNvCxnSpPr/>
            <p:nvPr/>
          </p:nvCxnSpPr>
          <p:spPr>
            <a:xfrm>
              <a:off x="6607067" y="4015326"/>
              <a:ext cx="455" cy="3916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114"/>
            <p:cNvSpPr/>
            <p:nvPr/>
          </p:nvSpPr>
          <p:spPr>
            <a:xfrm>
              <a:off x="8287451" y="2205666"/>
              <a:ext cx="660126" cy="2537350"/>
            </a:xfrm>
            <a:prstGeom prst="rect">
              <a:avLst/>
            </a:prstGeom>
            <a:solidFill>
              <a:srgbClr val="F3E582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  <a:latin typeface="Century Gothic"/>
                  <a:cs typeface="Century Gothic"/>
                </a:rPr>
                <a:t>User’s own codes for ANAL and VIS.</a:t>
              </a:r>
              <a:endParaRPr lang="en-US" sz="1100" dirty="0">
                <a:solidFill>
                  <a:schemeClr val="tx1"/>
                </a:solidFill>
                <a:latin typeface="Century Gothic"/>
                <a:cs typeface="Century Gothic"/>
              </a:endParaRPr>
            </a:p>
          </p:txBody>
        </p:sp>
        <p:cxnSp>
          <p:nvCxnSpPr>
            <p:cNvPr id="116" name="Straight Arrow Connector 115"/>
            <p:cNvCxnSpPr/>
            <p:nvPr/>
          </p:nvCxnSpPr>
          <p:spPr>
            <a:xfrm>
              <a:off x="6607067" y="3145266"/>
              <a:ext cx="1664518" cy="717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>
              <a:off x="6622933" y="4092275"/>
              <a:ext cx="1664518" cy="717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/>
            <p:cNvSpPr txBox="1"/>
            <p:nvPr/>
          </p:nvSpPr>
          <p:spPr>
            <a:xfrm>
              <a:off x="7111966" y="3072118"/>
              <a:ext cx="16051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Century Gothic"/>
                  <a:cs typeface="Century Gothic"/>
                </a:rPr>
                <a:t>Data extractor</a:t>
              </a:r>
            </a:p>
            <a:p>
              <a:r>
                <a:rPr lang="en-US" sz="1100" dirty="0" smtClean="0">
                  <a:latin typeface="Century Gothic"/>
                  <a:cs typeface="Century Gothic"/>
                </a:rPr>
                <a:t>(Fortran binary) </a:t>
              </a:r>
              <a:endParaRPr lang="en-US" sz="1100" dirty="0">
                <a:latin typeface="Century Gothic"/>
                <a:cs typeface="Century Gothic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7111966" y="4022759"/>
              <a:ext cx="16051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Century Gothic"/>
                  <a:cs typeface="Century Gothic"/>
                </a:rPr>
                <a:t>Data extractor</a:t>
              </a:r>
            </a:p>
            <a:p>
              <a:r>
                <a:rPr lang="en-US" sz="1100" dirty="0" smtClean="0">
                  <a:latin typeface="Century Gothic"/>
                  <a:cs typeface="Century Gothic"/>
                </a:rPr>
                <a:t>(Fortran binary) </a:t>
              </a:r>
              <a:endParaRPr lang="en-US" sz="1100" dirty="0">
                <a:latin typeface="Century Gothic"/>
                <a:cs typeface="Century Gothic"/>
              </a:endParaRPr>
            </a:p>
          </p:txBody>
        </p: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2892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60205" y="744776"/>
            <a:ext cx="7080061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/>
            <a:r>
              <a:rPr lang="en-US" b="1" u="sng" dirty="0" smtClean="0">
                <a:latin typeface="Century Gothic"/>
                <a:cs typeface="Century Gothic"/>
              </a:rPr>
              <a:t>Near-term applications to WCRP’s CORDEX for </a:t>
            </a:r>
            <a:r>
              <a:rPr lang="en-US" b="1" u="sng" dirty="0" smtClean="0">
                <a:latin typeface="Century Gothic"/>
                <a:cs typeface="Century Gothic"/>
              </a:rPr>
              <a:t>IPCC</a:t>
            </a:r>
          </a:p>
          <a:p>
            <a:pPr marL="171450" indent="-171450"/>
            <a:endParaRPr lang="en-US" sz="800" u="sng" dirty="0" smtClean="0">
              <a:latin typeface="Century Gothic"/>
              <a:cs typeface="Century Gothic"/>
            </a:endParaRPr>
          </a:p>
          <a:p>
            <a:pPr marL="171450" indent="-171450">
              <a:buFont typeface="Arial"/>
              <a:buChar char="•"/>
            </a:pPr>
            <a:r>
              <a:rPr lang="en-US" sz="1600" i="1" dirty="0" smtClean="0">
                <a:solidFill>
                  <a:srgbClr val="0000FF"/>
                </a:solidFill>
                <a:latin typeface="Century Gothic"/>
                <a:cs typeface="Century Gothic"/>
              </a:rPr>
              <a:t>N</a:t>
            </a:r>
            <a:r>
              <a:rPr lang="en-US" sz="1600" i="1" dirty="0">
                <a:solidFill>
                  <a:srgbClr val="0000FF"/>
                </a:solidFill>
                <a:latin typeface="Century Gothic"/>
                <a:cs typeface="Century Gothic"/>
              </a:rPr>
              <a:t>. </a:t>
            </a:r>
            <a:r>
              <a:rPr lang="en-US" sz="1600" i="1" dirty="0" smtClean="0">
                <a:solidFill>
                  <a:srgbClr val="0000FF"/>
                </a:solidFill>
                <a:latin typeface="Century Gothic"/>
                <a:cs typeface="Century Gothic"/>
              </a:rPr>
              <a:t>America</a:t>
            </a:r>
            <a:r>
              <a:rPr lang="en-US" sz="1600" dirty="0" smtClean="0">
                <a:latin typeface="Century Gothic"/>
                <a:cs typeface="Century Gothic"/>
              </a:rPr>
              <a:t>:</a:t>
            </a:r>
            <a:r>
              <a:rPr lang="en-US" sz="1600" b="1" dirty="0" smtClean="0">
                <a:latin typeface="Century Gothic"/>
                <a:cs typeface="Century Gothic"/>
              </a:rPr>
              <a:t> </a:t>
            </a:r>
            <a:r>
              <a:rPr lang="en-US" sz="1600" dirty="0" smtClean="0">
                <a:latin typeface="Century Gothic"/>
                <a:cs typeface="Century Gothic"/>
              </a:rPr>
              <a:t>Funded </a:t>
            </a:r>
            <a:r>
              <a:rPr lang="en-US" sz="1600" dirty="0">
                <a:latin typeface="Century Gothic"/>
                <a:cs typeface="Century Gothic"/>
              </a:rPr>
              <a:t>via NASA </a:t>
            </a:r>
            <a:r>
              <a:rPr lang="en-US" sz="1600" dirty="0" smtClean="0">
                <a:latin typeface="Century Gothic"/>
                <a:cs typeface="Century Gothic"/>
              </a:rPr>
              <a:t>for U.S. NCA (NCAR, NARCCAP)</a:t>
            </a:r>
          </a:p>
          <a:p>
            <a:pPr marL="171450" indent="-171450">
              <a:buFont typeface="Arial"/>
              <a:buChar char="•"/>
            </a:pPr>
            <a:r>
              <a:rPr lang="en-US" sz="1600" i="1" dirty="0" smtClean="0">
                <a:solidFill>
                  <a:srgbClr val="0000FF"/>
                </a:solidFill>
                <a:latin typeface="Century Gothic"/>
                <a:cs typeface="Century Gothic"/>
              </a:rPr>
              <a:t>Africa</a:t>
            </a:r>
            <a:r>
              <a:rPr lang="en-US" sz="1600" dirty="0" smtClean="0">
                <a:latin typeface="Century Gothic"/>
                <a:cs typeface="Century Gothic"/>
              </a:rPr>
              <a:t>: Collaboration &amp; analysis ongoing (UCT, Rossby Centre)</a:t>
            </a:r>
          </a:p>
          <a:p>
            <a:pPr marL="171450" indent="-171450">
              <a:buFont typeface="Arial"/>
              <a:buChar char="•"/>
            </a:pPr>
            <a:r>
              <a:rPr lang="en-US" sz="1600" i="1" dirty="0" smtClean="0">
                <a:solidFill>
                  <a:srgbClr val="FF6600"/>
                </a:solidFill>
                <a:latin typeface="Century Gothic"/>
                <a:cs typeface="Century Gothic"/>
              </a:rPr>
              <a:t>Arctic</a:t>
            </a:r>
            <a:r>
              <a:rPr lang="en-US" sz="1600" dirty="0" smtClean="0">
                <a:latin typeface="Century Gothic"/>
                <a:cs typeface="Century Gothic"/>
              </a:rPr>
              <a:t>:</a:t>
            </a:r>
            <a:r>
              <a:rPr lang="en-US" sz="1600" b="1" dirty="0" smtClean="0">
                <a:latin typeface="Century Gothic"/>
                <a:cs typeface="Century Gothic"/>
              </a:rPr>
              <a:t> </a:t>
            </a:r>
            <a:r>
              <a:rPr lang="en-US" sz="1600" dirty="0" smtClean="0">
                <a:latin typeface="Century Gothic"/>
                <a:cs typeface="Century Gothic"/>
              </a:rPr>
              <a:t>Exploring collaboration (J. Cassano, March 2012 Workshop)</a:t>
            </a:r>
          </a:p>
          <a:p>
            <a:pPr marL="171450" indent="-171450">
              <a:buFont typeface="Arial"/>
              <a:buChar char="•"/>
            </a:pPr>
            <a:r>
              <a:rPr lang="en-US" sz="1600" i="1" dirty="0" smtClean="0">
                <a:solidFill>
                  <a:srgbClr val="FF6600"/>
                </a:solidFill>
                <a:latin typeface="Century Gothic"/>
                <a:cs typeface="Century Gothic"/>
              </a:rPr>
              <a:t>E. Asia</a:t>
            </a:r>
            <a:r>
              <a:rPr lang="en-US" sz="1600" dirty="0" smtClean="0">
                <a:latin typeface="Century Gothic"/>
                <a:cs typeface="Century Gothic"/>
              </a:rPr>
              <a:t>:</a:t>
            </a:r>
            <a:r>
              <a:rPr lang="en-US" sz="1600" b="1" dirty="0" smtClean="0">
                <a:latin typeface="Century Gothic"/>
                <a:cs typeface="Century Gothic"/>
              </a:rPr>
              <a:t> </a:t>
            </a:r>
            <a:r>
              <a:rPr lang="en-US" sz="1600" dirty="0" smtClean="0">
                <a:latin typeface="Century Gothic"/>
                <a:cs typeface="Century Gothic"/>
              </a:rPr>
              <a:t>Exploring collaboration (KMA, APCC</a:t>
            </a:r>
            <a:r>
              <a:rPr lang="en-US" sz="1600" dirty="0" smtClean="0">
                <a:latin typeface="Century Gothic"/>
                <a:cs typeface="Century Gothic"/>
              </a:rPr>
              <a:t>)</a:t>
            </a:r>
          </a:p>
          <a:p>
            <a:pPr marL="171450" indent="-171450">
              <a:buFont typeface="Arial"/>
              <a:buChar char="•"/>
            </a:pPr>
            <a:r>
              <a:rPr lang="en-US" sz="1600" i="1" dirty="0" smtClean="0">
                <a:solidFill>
                  <a:srgbClr val="FF6600"/>
                </a:solidFill>
                <a:latin typeface="Century Gothic"/>
                <a:cs typeface="Century Gothic"/>
              </a:rPr>
              <a:t>Asia</a:t>
            </a:r>
            <a:r>
              <a:rPr lang="en-US" sz="1600" dirty="0" smtClean="0">
                <a:latin typeface="Century Gothic"/>
                <a:cs typeface="Century Gothic"/>
              </a:rPr>
              <a:t>:</a:t>
            </a:r>
            <a:r>
              <a:rPr lang="en-US" sz="1600" b="1" dirty="0" smtClean="0">
                <a:latin typeface="Century Gothic"/>
                <a:cs typeface="Century Gothic"/>
              </a:rPr>
              <a:t> </a:t>
            </a:r>
            <a:r>
              <a:rPr lang="en-US" sz="1600" dirty="0" smtClean="0">
                <a:latin typeface="Century Gothic"/>
                <a:cs typeface="Century Gothic"/>
              </a:rPr>
              <a:t>Exploring collaboration</a:t>
            </a:r>
            <a:endParaRPr lang="en-US" sz="1600" dirty="0" smtClean="0">
              <a:latin typeface="Century Gothic"/>
              <a:cs typeface="Century Gothic"/>
            </a:endParaRPr>
          </a:p>
        </p:txBody>
      </p:sp>
      <p:sp>
        <p:nvSpPr>
          <p:cNvPr id="8" name="Title 7"/>
          <p:cNvSpPr txBox="1">
            <a:spLocks/>
          </p:cNvSpPr>
          <p:nvPr/>
        </p:nvSpPr>
        <p:spPr>
          <a:xfrm>
            <a:off x="0" y="0"/>
            <a:ext cx="8847655" cy="643467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lvl="0" algn="r" defTabSz="914400">
              <a:spcBef>
                <a:spcPct val="0"/>
              </a:spcBef>
            </a:pPr>
            <a:r>
              <a:rPr lang="en-US" sz="2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RCMES</a:t>
            </a:r>
          </a:p>
          <a:p>
            <a:pPr algn="r" defTabSz="914400">
              <a:spcBef>
                <a:spcPct val="0"/>
              </a:spcBef>
            </a:pPr>
            <a:r>
              <a:rPr lang="en-US" sz="2000" dirty="0" smtClean="0">
                <a:solidFill>
                  <a:srgbClr val="0000FF"/>
                </a:solidFill>
                <a:latin typeface="Century Gothic"/>
                <a:cs typeface="Century Gothic"/>
              </a:rPr>
              <a:t>Ongoing and planned application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60205" y="2539841"/>
            <a:ext cx="6453287" cy="4114800"/>
            <a:chOff x="1389671" y="2391489"/>
            <a:chExt cx="6453287" cy="4114800"/>
          </a:xfrm>
        </p:grpSpPr>
        <p:grpSp>
          <p:nvGrpSpPr>
            <p:cNvPr id="9" name="Group 8"/>
            <p:cNvGrpSpPr/>
            <p:nvPr/>
          </p:nvGrpSpPr>
          <p:grpSpPr>
            <a:xfrm>
              <a:off x="1389671" y="2391489"/>
              <a:ext cx="6453287" cy="4114800"/>
              <a:chOff x="1305711" y="2383699"/>
              <a:chExt cx="6453287" cy="4114800"/>
            </a:xfrm>
          </p:grpSpPr>
          <p:pic>
            <p:nvPicPr>
              <p:cNvPr id="2" name="Picture 7" descr="Picture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305711" y="2383699"/>
                <a:ext cx="6453287" cy="4114800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2140716" y="5537201"/>
                <a:ext cx="2889733" cy="5847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Century Gothic"/>
                    <a:cs typeface="Century Gothic"/>
                  </a:rPr>
                  <a:t>Not Illustrated Here:</a:t>
                </a:r>
              </a:p>
              <a:p>
                <a:r>
                  <a:rPr lang="en-US" sz="1600" b="1" dirty="0" smtClean="0">
                    <a:solidFill>
                      <a:srgbClr val="FF6600"/>
                    </a:solidFill>
                    <a:latin typeface="Century Gothic"/>
                    <a:cs typeface="Century Gothic"/>
                  </a:rPr>
                  <a:t>Arctic</a:t>
                </a:r>
                <a:r>
                  <a:rPr lang="en-US" sz="1600" dirty="0" smtClean="0">
                    <a:solidFill>
                      <a:schemeClr val="accent5">
                        <a:lumMod val="50000"/>
                      </a:schemeClr>
                    </a:solidFill>
                    <a:latin typeface="Century Gothic"/>
                    <a:cs typeface="Century Gothic"/>
                  </a:rPr>
                  <a:t> </a:t>
                </a:r>
                <a:r>
                  <a:rPr lang="en-US" sz="1600" dirty="0" smtClean="0">
                    <a:solidFill>
                      <a:srgbClr val="000000"/>
                    </a:solidFill>
                    <a:latin typeface="Century Gothic"/>
                    <a:cs typeface="Century Gothic"/>
                  </a:rPr>
                  <a:t>&amp; Antarctic Domains</a:t>
                </a: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2572641" y="3133212"/>
              <a:ext cx="10969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rgbClr val="0000FF"/>
                  </a:solidFill>
                  <a:latin typeface="Century Gothic"/>
                  <a:cs typeface="Century Gothic"/>
                </a:rPr>
                <a:t>NARCCAP</a:t>
              </a:r>
              <a:endParaRPr lang="en-US" sz="1400" b="1" i="1" dirty="0">
                <a:solidFill>
                  <a:srgbClr val="0000FF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4459" y="3897146"/>
              <a:ext cx="8676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rgbClr val="0000FF"/>
                  </a:solidFill>
                  <a:latin typeface="Century Gothic"/>
                  <a:cs typeface="Century Gothic"/>
                </a:rPr>
                <a:t>AFRICA</a:t>
              </a:r>
              <a:endParaRPr lang="en-US" sz="1400" b="1" i="1" dirty="0">
                <a:solidFill>
                  <a:srgbClr val="0000FF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64546" y="3600225"/>
              <a:ext cx="7809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rgbClr val="FF6600"/>
                  </a:solidFill>
                  <a:latin typeface="Century Gothic"/>
                  <a:cs typeface="Century Gothic"/>
                </a:rPr>
                <a:t>E. Asia</a:t>
              </a:r>
              <a:endParaRPr lang="en-US" sz="1400" b="1" i="1" dirty="0">
                <a:solidFill>
                  <a:srgbClr val="FF6600"/>
                </a:solidFill>
                <a:latin typeface="Century Gothic"/>
                <a:cs typeface="Century Gothic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217381" y="3871403"/>
            <a:ext cx="594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>
                <a:solidFill>
                  <a:srgbClr val="FF6600"/>
                </a:solidFill>
                <a:latin typeface="Century Gothic"/>
                <a:cs typeface="Century Gothic"/>
              </a:rPr>
              <a:t>Asia</a:t>
            </a:r>
            <a:endParaRPr lang="en-US" sz="1400" b="1" i="1" dirty="0">
              <a:solidFill>
                <a:srgbClr val="FF6600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0801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13470" y="1347145"/>
            <a:ext cx="8517059" cy="4358918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Century Gothic"/>
                <a:cs typeface="Century Gothic"/>
              </a:rPr>
              <a:t>The JPL-UCLA team is collaborating with NCAR scientists for providing inputs to National Climate Assessment report.</a:t>
            </a:r>
          </a:p>
          <a:p>
            <a:pPr>
              <a:buNone/>
            </a:pPr>
            <a:endParaRPr lang="en-US" sz="800" dirty="0" smtClean="0">
              <a:latin typeface="Century Gothic"/>
              <a:cs typeface="Century Gothic"/>
            </a:endParaRPr>
          </a:p>
          <a:p>
            <a:r>
              <a:rPr lang="en-US" sz="1800" dirty="0" smtClean="0">
                <a:solidFill>
                  <a:srgbClr val="000000"/>
                </a:solidFill>
                <a:latin typeface="Century Gothic"/>
                <a:cs typeface="Century Gothic"/>
              </a:rPr>
              <a:t>Monthly data from </a:t>
            </a:r>
            <a:r>
              <a:rPr lang="en-US" sz="1800" dirty="0" smtClean="0">
                <a:solidFill>
                  <a:srgbClr val="0000FF"/>
                </a:solidFill>
                <a:latin typeface="Century Gothic"/>
                <a:cs typeface="Century Gothic"/>
              </a:rPr>
              <a:t>5 RCMs </a:t>
            </a:r>
            <a:r>
              <a:rPr lang="en-US" sz="1800" dirty="0" smtClean="0">
                <a:latin typeface="Century Gothic"/>
                <a:cs typeface="Century Gothic"/>
              </a:rPr>
              <a:t>for</a:t>
            </a:r>
            <a:r>
              <a:rPr lang="en-US" sz="1800" dirty="0" smtClean="0">
                <a:solidFill>
                  <a:srgbClr val="0000FF"/>
                </a:solidFill>
                <a:latin typeface="Century Gothic"/>
                <a:cs typeface="Century Gothic"/>
              </a:rPr>
              <a:t> the 24-year (1980-2003) </a:t>
            </a:r>
            <a:r>
              <a:rPr lang="en-US" sz="1800" dirty="0" smtClean="0">
                <a:solidFill>
                  <a:srgbClr val="000000"/>
                </a:solidFill>
                <a:latin typeface="Century Gothic"/>
                <a:cs typeface="Century Gothic"/>
              </a:rPr>
              <a:t>period</a:t>
            </a:r>
            <a:r>
              <a:rPr lang="en-US" sz="1800" dirty="0" smtClean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1800" dirty="0" smtClean="0">
                <a:latin typeface="Century Gothic"/>
                <a:cs typeface="Century Gothic"/>
              </a:rPr>
              <a:t>are </a:t>
            </a:r>
            <a:r>
              <a:rPr lang="en-US" sz="1800" dirty="0" smtClean="0">
                <a:latin typeface="Century Gothic"/>
                <a:cs typeface="Century Gothic"/>
              </a:rPr>
              <a:t>obtained on </a:t>
            </a:r>
            <a:r>
              <a:rPr lang="en-US" sz="1800" dirty="0" smtClean="0">
                <a:solidFill>
                  <a:srgbClr val="0000FF"/>
                </a:solidFill>
                <a:latin typeface="Century Gothic"/>
                <a:cs typeface="Century Gothic"/>
              </a:rPr>
              <a:t>a </a:t>
            </a:r>
            <a:r>
              <a:rPr lang="en-US" sz="1800" dirty="0" smtClean="0">
                <a:solidFill>
                  <a:srgbClr val="0000FF"/>
                </a:solidFill>
                <a:latin typeface="Century Gothic"/>
                <a:cs typeface="Century Gothic"/>
              </a:rPr>
              <a:t>common grid</a:t>
            </a:r>
            <a:r>
              <a:rPr lang="en-US" sz="1800" dirty="0" smtClean="0">
                <a:latin typeface="Century Gothic"/>
                <a:cs typeface="Century Gothic"/>
              </a:rPr>
              <a:t> </a:t>
            </a:r>
            <a:r>
              <a:rPr lang="en-US" sz="1800" dirty="0" smtClean="0">
                <a:latin typeface="Century Gothic"/>
                <a:cs typeface="Century Gothic"/>
              </a:rPr>
              <a:t>from </a:t>
            </a:r>
            <a:r>
              <a:rPr lang="en-US" sz="1800" dirty="0" smtClean="0">
                <a:latin typeface="Century Gothic"/>
                <a:cs typeface="Century Gothic"/>
              </a:rPr>
              <a:t>NCAR.</a:t>
            </a:r>
          </a:p>
          <a:p>
            <a:pPr>
              <a:buNone/>
            </a:pPr>
            <a:endParaRPr lang="en-US" sz="800" dirty="0" smtClean="0">
              <a:solidFill>
                <a:srgbClr val="0000FF"/>
              </a:solidFill>
              <a:latin typeface="Century Gothic"/>
              <a:cs typeface="Century Gothic"/>
            </a:endParaRPr>
          </a:p>
          <a:p>
            <a:r>
              <a:rPr lang="en-US" sz="1800" dirty="0" smtClean="0">
                <a:solidFill>
                  <a:srgbClr val="000000"/>
                </a:solidFill>
                <a:latin typeface="Century Gothic"/>
                <a:cs typeface="Century Gothic"/>
              </a:rPr>
              <a:t>Evaluations are performed for the monthly-mean values of:</a:t>
            </a:r>
          </a:p>
          <a:p>
            <a:pPr lvl="1"/>
            <a:r>
              <a:rPr lang="en-US" sz="1800" i="1" dirty="0" smtClean="0">
                <a:solidFill>
                  <a:srgbClr val="000000"/>
                </a:solidFill>
                <a:latin typeface="Century Gothic"/>
                <a:cs typeface="Century Gothic"/>
              </a:rPr>
              <a:t>Precipitation</a:t>
            </a:r>
            <a:r>
              <a:rPr lang="en-US" sz="1800" dirty="0" smtClean="0">
                <a:solidFill>
                  <a:srgbClr val="000000"/>
                </a:solidFill>
                <a:latin typeface="Century Gothic"/>
                <a:cs typeface="Century Gothic"/>
              </a:rPr>
              <a:t> and </a:t>
            </a:r>
            <a:r>
              <a:rPr lang="en-US" sz="1800" i="1" dirty="0" smtClean="0">
                <a:solidFill>
                  <a:srgbClr val="000000"/>
                </a:solidFill>
                <a:latin typeface="Century Gothic"/>
                <a:cs typeface="Century Gothic"/>
              </a:rPr>
              <a:t>the daily-mean surface air temperature</a:t>
            </a:r>
            <a:endParaRPr lang="en-US" sz="1800" i="1" dirty="0" smtClean="0">
              <a:latin typeface="Century Gothic"/>
              <a:cs typeface="Century Gothic"/>
            </a:endParaRPr>
          </a:p>
          <a:p>
            <a:endParaRPr lang="en-US" sz="800" dirty="0" smtClean="0">
              <a:solidFill>
                <a:srgbClr val="0000FF"/>
              </a:solidFill>
              <a:latin typeface="Century Gothic"/>
              <a:cs typeface="Century Gothic"/>
            </a:endParaRPr>
          </a:p>
          <a:p>
            <a:r>
              <a:rPr lang="en-US" sz="1800" dirty="0" smtClean="0">
                <a:solidFill>
                  <a:srgbClr val="000000"/>
                </a:solidFill>
                <a:latin typeface="Century Gothic"/>
                <a:cs typeface="Century Gothic"/>
              </a:rPr>
              <a:t>Reference data used:</a:t>
            </a:r>
          </a:p>
          <a:p>
            <a:pPr lvl="1"/>
            <a:r>
              <a:rPr lang="en-US" sz="1800" dirty="0" smtClean="0">
                <a:latin typeface="Century Gothic"/>
                <a:cs typeface="Century Gothic"/>
              </a:rPr>
              <a:t>CRU3.1 (1901-2010, 0.5deg)</a:t>
            </a:r>
          </a:p>
          <a:p>
            <a:pPr lvl="1">
              <a:buNone/>
            </a:pPr>
            <a:endParaRPr lang="en-US" sz="800" dirty="0" smtClean="0">
              <a:solidFill>
                <a:srgbClr val="0000FF"/>
              </a:solidFill>
              <a:latin typeface="Century Gothic"/>
              <a:cs typeface="Century Gothic"/>
            </a:endParaRPr>
          </a:p>
          <a:p>
            <a:r>
              <a:rPr lang="en-US" sz="1800" dirty="0" smtClean="0">
                <a:latin typeface="Century Gothic"/>
                <a:cs typeface="Century Gothic"/>
              </a:rPr>
              <a:t>Currently WIP:</a:t>
            </a:r>
            <a:endParaRPr lang="en-US" sz="1800" dirty="0" smtClean="0">
              <a:latin typeface="Century Gothic"/>
              <a:cs typeface="Century Gothic"/>
            </a:endParaRPr>
          </a:p>
          <a:p>
            <a:pPr lvl="1"/>
            <a:r>
              <a:rPr lang="en-US" sz="1800" dirty="0" smtClean="0">
                <a:latin typeface="Century Gothic"/>
                <a:cs typeface="Century Gothic"/>
              </a:rPr>
              <a:t>Surface</a:t>
            </a:r>
            <a:r>
              <a:rPr lang="en-US" sz="1800" dirty="0" smtClean="0">
                <a:latin typeface="Century Gothic"/>
                <a:cs typeface="Century Gothic"/>
              </a:rPr>
              <a:t> pressure </a:t>
            </a:r>
            <a:r>
              <a:rPr lang="en-US" sz="1800" dirty="0" smtClean="0">
                <a:latin typeface="Century Gothic"/>
                <a:cs typeface="Century Gothic"/>
              </a:rPr>
              <a:t>(vs. </a:t>
            </a:r>
            <a:r>
              <a:rPr lang="en-US" sz="1800" i="1" dirty="0" smtClean="0">
                <a:solidFill>
                  <a:srgbClr val="0000FF"/>
                </a:solidFill>
                <a:latin typeface="Century Gothic"/>
                <a:cs typeface="Century Gothic"/>
              </a:rPr>
              <a:t>MERRA</a:t>
            </a:r>
            <a:r>
              <a:rPr lang="en-US" sz="1800" dirty="0" smtClean="0">
                <a:latin typeface="Century Gothic"/>
                <a:cs typeface="Century Gothic"/>
              </a:rPr>
              <a:t> Reanalysis data)</a:t>
            </a:r>
          </a:p>
          <a:p>
            <a:pPr lvl="1"/>
            <a:r>
              <a:rPr lang="en-US" sz="1800" dirty="0" smtClean="0">
                <a:latin typeface="Century Gothic"/>
                <a:cs typeface="Century Gothic"/>
              </a:rPr>
              <a:t>Surface insolation (vs. </a:t>
            </a:r>
            <a:r>
              <a:rPr lang="en-US" sz="1800" i="1" dirty="0" smtClean="0">
                <a:solidFill>
                  <a:srgbClr val="0000FF"/>
                </a:solidFill>
                <a:latin typeface="Century Gothic"/>
                <a:cs typeface="Century Gothic"/>
              </a:rPr>
              <a:t>CERES</a:t>
            </a:r>
            <a:r>
              <a:rPr lang="en-US" sz="1800" dirty="0" smtClean="0">
                <a:latin typeface="Century Gothic"/>
                <a:cs typeface="Century Gothic"/>
              </a:rPr>
              <a:t> radiation data)</a:t>
            </a:r>
          </a:p>
        </p:txBody>
      </p:sp>
      <p:sp>
        <p:nvSpPr>
          <p:cNvPr id="4" name="Title 7"/>
          <p:cNvSpPr txBox="1">
            <a:spLocks/>
          </p:cNvSpPr>
          <p:nvPr/>
        </p:nvSpPr>
        <p:spPr>
          <a:xfrm>
            <a:off x="-17126" y="0"/>
            <a:ext cx="8847655" cy="746508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algn="r"/>
            <a:r>
              <a:rPr lang="en-US" sz="20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NARCCAP Multi-RCM Evaluation:</a:t>
            </a:r>
          </a:p>
          <a:p>
            <a:pPr algn="r"/>
            <a:r>
              <a:rPr lang="en-US" sz="2400" dirty="0" smtClean="0">
                <a:solidFill>
                  <a:srgbClr val="0000FF"/>
                </a:solidFill>
                <a:latin typeface="Century Gothic"/>
                <a:cs typeface="Century Gothic"/>
              </a:rPr>
              <a:t>Monthly precipitation and surface air </a:t>
            </a:r>
            <a:r>
              <a:rPr lang="en-US" sz="2400" dirty="0" smtClean="0">
                <a:solidFill>
                  <a:srgbClr val="0000FF"/>
                </a:solidFill>
                <a:latin typeface="Century Gothic"/>
                <a:cs typeface="Century Gothic"/>
              </a:rPr>
              <a:t>temperatures</a:t>
            </a:r>
            <a:endParaRPr lang="en-US" sz="2000" dirty="0">
              <a:solidFill>
                <a:srgbClr val="0000F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6901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7"/>
          <p:cNvSpPr txBox="1">
            <a:spLocks/>
          </p:cNvSpPr>
          <p:nvPr/>
        </p:nvSpPr>
        <p:spPr>
          <a:xfrm>
            <a:off x="0" y="0"/>
            <a:ext cx="8847655" cy="38100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algn="r"/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RCMs and the Analysis Domain</a:t>
            </a:r>
            <a:endParaRPr lang="en-US" sz="20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132" name="Picture 131" descr="map_zs14rgnCntUS.ai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5605" t="11998" r="15429" b="44671"/>
          <a:stretch/>
        </p:blipFill>
        <p:spPr>
          <a:xfrm>
            <a:off x="113699" y="582801"/>
            <a:ext cx="4501662" cy="3657600"/>
          </a:xfrm>
          <a:prstGeom prst="rect">
            <a:avLst/>
          </a:prstGeom>
        </p:spPr>
      </p:pic>
      <p:graphicFrame>
        <p:nvGraphicFramePr>
          <p:cNvPr id="133" name="Object 132"/>
          <p:cNvGraphicFramePr>
            <a:graphicFrameLocks noChangeAspect="1"/>
          </p:cNvGraphicFramePr>
          <p:nvPr>
            <p:extLst>
              <p:ext uri="{D42A27DB-BD31-4B8C-83A1-F6EECF244321}">
                <p14:mod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322874"/>
              </p:ext>
            </p:extLst>
          </p:nvPr>
        </p:nvGraphicFramePr>
        <p:xfrm>
          <a:off x="113699" y="4477399"/>
          <a:ext cx="5626100" cy="2171700"/>
        </p:xfrm>
        <a:graphic>
          <a:graphicData uri="http://schemas.openxmlformats.org/presentationml/2006/ole">
            <p:oleObj spid="_x0000_s163842" name="Document" r:id="rId4" imgW="5625893" imgH="2171620" progId="Word.Document.12">
              <p:embed/>
            </p:oleObj>
          </a:graphicData>
        </a:graphic>
      </p:graphicFrame>
      <p:sp>
        <p:nvSpPr>
          <p:cNvPr id="134" name="Content Placeholder 2"/>
          <p:cNvSpPr txBox="1">
            <a:spLocks/>
          </p:cNvSpPr>
          <p:nvPr/>
        </p:nvSpPr>
        <p:spPr>
          <a:xfrm>
            <a:off x="4615361" y="604886"/>
            <a:ext cx="4301688" cy="326033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Century Gothic"/>
                <a:cs typeface="Century Gothic"/>
              </a:rPr>
              <a:t>The</a:t>
            </a:r>
            <a:r>
              <a:rPr lang="en-US" sz="1600" dirty="0" smtClean="0">
                <a:latin typeface="Century Gothic"/>
                <a:cs typeface="Century Gothic"/>
              </a:rPr>
              <a:t> data from </a:t>
            </a:r>
            <a:r>
              <a:rPr lang="en-US" sz="1600" dirty="0" smtClean="0">
                <a:solidFill>
                  <a:srgbClr val="0000FF"/>
                </a:solidFill>
                <a:latin typeface="Century Gothic"/>
                <a:cs typeface="Century Gothic"/>
              </a:rPr>
              <a:t>5 RCMs and their </a:t>
            </a:r>
            <a:r>
              <a:rPr lang="en-US" sz="1600" dirty="0" smtClean="0">
                <a:solidFill>
                  <a:srgbClr val="0000FF"/>
                </a:solidFill>
                <a:latin typeface="Century Gothic"/>
                <a:cs typeface="Century Gothic"/>
              </a:rPr>
              <a:t>ENS</a:t>
            </a:r>
            <a:r>
              <a:rPr lang="en-US" sz="1600" dirty="0" smtClean="0">
                <a:latin typeface="Century Gothic"/>
                <a:cs typeface="Century Gothic"/>
              </a:rPr>
              <a:t> </a:t>
            </a:r>
            <a:r>
              <a:rPr lang="en-US" sz="1600" dirty="0" smtClean="0">
                <a:latin typeface="Century Gothic"/>
                <a:cs typeface="Century Gothic"/>
              </a:rPr>
              <a:t>over the conterminous US region are evaluated</a:t>
            </a:r>
            <a:r>
              <a:rPr lang="en-US" sz="1600" dirty="0" smtClean="0">
                <a:latin typeface="Century Gothic"/>
                <a:cs typeface="Century Gothic"/>
              </a:rPr>
              <a:t>.</a:t>
            </a:r>
          </a:p>
          <a:p>
            <a:endParaRPr lang="en-US" sz="900" dirty="0" smtClean="0">
              <a:latin typeface="Century Gothic"/>
              <a:cs typeface="Century Gothic"/>
            </a:endParaRPr>
          </a:p>
          <a:p>
            <a:r>
              <a:rPr lang="en-US" sz="1600" dirty="0" smtClean="0">
                <a:latin typeface="Century Gothic"/>
                <a:cs typeface="Century Gothic"/>
              </a:rPr>
              <a:t>The RCM </a:t>
            </a:r>
            <a:r>
              <a:rPr lang="en-US" sz="1600" dirty="0" smtClean="0">
                <a:latin typeface="Century Gothic"/>
                <a:cs typeface="Century Gothic"/>
              </a:rPr>
              <a:t>simulations </a:t>
            </a:r>
            <a:r>
              <a:rPr lang="en-US" sz="1600" dirty="0" smtClean="0">
                <a:latin typeface="Century Gothic"/>
                <a:cs typeface="Century Gothic"/>
              </a:rPr>
              <a:t>are interpolated onto a common grid nest of 0.5-deg horizontal resolution for analysis, evaluation, and inter-comparison</a:t>
            </a:r>
            <a:r>
              <a:rPr lang="en-US" sz="1600" dirty="0" smtClean="0">
                <a:latin typeface="Century Gothic"/>
                <a:cs typeface="Century Gothic"/>
              </a:rPr>
              <a:t>.</a:t>
            </a:r>
          </a:p>
          <a:p>
            <a:endParaRPr lang="en-US" sz="900" dirty="0" smtClean="0">
              <a:latin typeface="Century Gothic"/>
              <a:cs typeface="Century Gothic"/>
            </a:endParaRPr>
          </a:p>
          <a:p>
            <a:r>
              <a:rPr lang="en-US" sz="1600" dirty="0" smtClean="0">
                <a:latin typeface="Century Gothic"/>
                <a:cs typeface="Century Gothic"/>
              </a:rPr>
              <a:t>Fourteen sub-regions (as shown in the figures and table) are selected to examine model performances in various regions of interests.</a:t>
            </a:r>
          </a:p>
        </p:txBody>
      </p:sp>
      <p:graphicFrame>
        <p:nvGraphicFramePr>
          <p:cNvPr id="151" name="Table 150"/>
          <p:cNvGraphicFramePr>
            <a:graphicFrameLocks noGrp="1"/>
          </p:cNvGraphicFramePr>
          <p:nvPr>
            <p:extLst>
              <p:ext uri="{D42A27DB-BD31-4B8C-83A1-F6EECF244321}">
                <p14:mod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38676961"/>
              </p:ext>
            </p:extLst>
          </p:nvPr>
        </p:nvGraphicFramePr>
        <p:xfrm>
          <a:off x="5838637" y="4462765"/>
          <a:ext cx="2951299" cy="2075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600"/>
                <a:gridCol w="2311699"/>
              </a:tblGrid>
              <a:tr h="2963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Model ID</a:t>
                      </a:r>
                      <a:endParaRPr lang="en-US" sz="9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Model Name</a:t>
                      </a:r>
                      <a:endParaRPr lang="en-US" sz="9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979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M01</a:t>
                      </a:r>
                      <a:endParaRPr lang="en-US" sz="9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CRCM (Canadian Regional Climate Model)</a:t>
                      </a:r>
                      <a:endParaRPr lang="en-US" sz="9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963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M02</a:t>
                      </a:r>
                      <a:endParaRPr lang="en-US" sz="9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ECP2 (NCEP Regional Spectral Model)</a:t>
                      </a:r>
                      <a:endParaRPr lang="en-US" sz="9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963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M03</a:t>
                      </a:r>
                      <a:endParaRPr lang="en-US" sz="9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MM5I (MM5 – run by Iowa State Univ.)</a:t>
                      </a:r>
                      <a:endParaRPr lang="en-US" sz="9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963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M04</a:t>
                      </a:r>
                      <a:endParaRPr lang="en-US" sz="9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RCM3</a:t>
                      </a:r>
                      <a:endParaRPr lang="en-US" sz="9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963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M05</a:t>
                      </a:r>
                      <a:endParaRPr lang="en-US" sz="9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WRFG (WRF – run by PNNL)</a:t>
                      </a:r>
                      <a:endParaRPr lang="en-US" sz="9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963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ENS</a:t>
                      </a:r>
                      <a:endParaRPr lang="en-US" sz="90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entury Gothic"/>
                          <a:ea typeface="ＭＳ 明朝"/>
                          <a:cs typeface="Times New Roman"/>
                        </a:rPr>
                        <a:t>Model Ensemble (Uniform weighting)</a:t>
                      </a:r>
                      <a:endParaRPr lang="en-US" sz="9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7442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0066"/>
            <a:ext cx="8899741" cy="1830133"/>
          </a:xfrm>
        </p:spPr>
        <p:txBody>
          <a:bodyPr/>
          <a:lstStyle/>
          <a:p>
            <a:pPr algn="r"/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[1] The daily-mean surface air temperature evaluation</a:t>
            </a:r>
            <a:r>
              <a:rPr lang="en-US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/>
            </a:r>
            <a:br>
              <a:rPr lang="en-US" b="1" dirty="0" smtClean="0">
                <a:solidFill>
                  <a:srgbClr val="000000"/>
                </a:solidFill>
                <a:latin typeface="Century Gothic"/>
                <a:cs typeface="Century Gothic"/>
              </a:rPr>
            </a:br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5 RCMs and their ensemble vs. CRU3.1 analysis</a:t>
            </a:r>
            <a:endParaRPr lang="en-US" sz="2400" b="1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sp>
        <p:nvSpPr>
          <p:cNvPr id="3" name="Content Placeholder 8"/>
          <p:cNvSpPr txBox="1">
            <a:spLocks/>
          </p:cNvSpPr>
          <p:nvPr/>
        </p:nvSpPr>
        <p:spPr>
          <a:xfrm>
            <a:off x="244258" y="3481361"/>
            <a:ext cx="8655483" cy="1907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 smtClean="0">
                <a:latin typeface="Century Gothic"/>
                <a:cs typeface="Century Gothic"/>
              </a:rPr>
              <a:t>24 years: 1980-2003</a:t>
            </a:r>
          </a:p>
          <a:p>
            <a:pPr marL="342900" marR="0" lvl="0" indent="-34290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 smtClean="0">
                <a:latin typeface="Century Gothic"/>
                <a:cs typeface="Century Gothic"/>
              </a:rPr>
              <a:t>Overland only</a:t>
            </a:r>
          </a:p>
          <a:p>
            <a:pPr marL="342900" marR="0" lvl="0" indent="-34290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 smtClean="0">
                <a:latin typeface="Century Gothic"/>
                <a:cs typeface="Century Gothic"/>
              </a:rPr>
              <a:t>Annual climatology: Spatial variability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342900" marR="0" lvl="0" indent="-34290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Seasonal climatology: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Interannual variability</a:t>
            </a:r>
          </a:p>
          <a:p>
            <a:pPr marL="342900" marR="0" lvl="0" indent="-34290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 smtClean="0">
                <a:latin typeface="Century Gothic"/>
                <a:cs typeface="Century Gothic"/>
              </a:rPr>
              <a:t>Annual cycle in subregions.</a:t>
            </a:r>
          </a:p>
          <a:p>
            <a:pPr marL="800100" lvl="1" indent="-342900" algn="r">
              <a:spcBef>
                <a:spcPct val="20000"/>
              </a:spcBef>
              <a:buFont typeface="Arial"/>
              <a:buChar char="•"/>
              <a:defRPr/>
            </a:pPr>
            <a:endParaRPr kumimoji="0" lang="en-US" sz="20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22250"/>
            <a:ext cx="9006416" cy="666749"/>
          </a:xfrm>
        </p:spPr>
        <p:txBody>
          <a:bodyPr>
            <a:normAutofit fontScale="90000"/>
          </a:bodyPr>
          <a:lstStyle/>
          <a:p>
            <a:pPr algn="r"/>
            <a:r>
              <a:rPr lang="en-US" sz="2000" b="1" dirty="0" smtClean="0">
                <a:latin typeface="Century Gothic"/>
                <a:cs typeface="Century Gothic"/>
              </a:rPr>
              <a:t>Daily-mean surface air temperatures:</a:t>
            </a:r>
            <a:r>
              <a:rPr lang="en-US" sz="1600" b="1" dirty="0" smtClean="0">
                <a:latin typeface="Century Gothic"/>
                <a:cs typeface="Century Gothic"/>
              </a:rPr>
              <a:t/>
            </a:r>
            <a:br>
              <a:rPr lang="en-US" sz="1600" b="1" dirty="0" smtClean="0">
                <a:latin typeface="Century Gothic"/>
                <a:cs typeface="Century Gothic"/>
              </a:rPr>
            </a:br>
            <a:r>
              <a:rPr lang="en-US" sz="2222" b="1" dirty="0" smtClean="0">
                <a:solidFill>
                  <a:srgbClr val="0000FF"/>
                </a:solidFill>
                <a:latin typeface="Century Gothic"/>
                <a:cs typeface="Century Gothic"/>
              </a:rPr>
              <a:t>Climatology and Biases</a:t>
            </a:r>
            <a:endParaRPr lang="en-US" sz="2222" b="1" dirty="0">
              <a:solidFill>
                <a:srgbClr val="0000FF"/>
              </a:solidFill>
              <a:latin typeface="Century Gothic"/>
              <a:cs typeface="Century Gothic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678363" y="1460500"/>
            <a:ext cx="4190469" cy="45196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latin typeface="Century Gothic"/>
                <a:cs typeface="Century Gothic"/>
              </a:rPr>
              <a:t>Model errors varies systematically according to geography.</a:t>
            </a:r>
          </a:p>
          <a:p>
            <a:endParaRPr lang="en-US" sz="800" dirty="0" smtClean="0">
              <a:latin typeface="Century Gothic"/>
              <a:cs typeface="Century Gothic"/>
            </a:endParaRPr>
          </a:p>
          <a:p>
            <a:r>
              <a:rPr lang="en-US" sz="1600" dirty="0" smtClean="0">
                <a:latin typeface="Century Gothic"/>
                <a:cs typeface="Century Gothic"/>
              </a:rPr>
              <a:t>All models show </a:t>
            </a:r>
            <a:r>
              <a:rPr lang="en-US" sz="1600" dirty="0" smtClean="0">
                <a:solidFill>
                  <a:srgbClr val="0000FF"/>
                </a:solidFill>
                <a:latin typeface="Century Gothic"/>
                <a:cs typeface="Century Gothic"/>
              </a:rPr>
              <a:t>cold biases over the coastal and the eastern US regions</a:t>
            </a:r>
            <a:r>
              <a:rPr lang="en-US" sz="1600" dirty="0" smtClean="0">
                <a:latin typeface="Century Gothic"/>
                <a:cs typeface="Century Gothic"/>
              </a:rPr>
              <a:t>.</a:t>
            </a:r>
          </a:p>
          <a:p>
            <a:endParaRPr lang="en-US" sz="800" dirty="0" smtClean="0">
              <a:latin typeface="Century Gothic"/>
              <a:cs typeface="Century Gothic"/>
            </a:endParaRPr>
          </a:p>
          <a:p>
            <a:r>
              <a:rPr lang="en-US" sz="1600" dirty="0" smtClean="0">
                <a:latin typeface="Century Gothic"/>
                <a:cs typeface="Century Gothic"/>
              </a:rPr>
              <a:t>Most </a:t>
            </a:r>
            <a:r>
              <a:rPr lang="en-US" sz="1600" dirty="0" smtClean="0">
                <a:latin typeface="Century Gothic"/>
                <a:cs typeface="Century Gothic"/>
              </a:rPr>
              <a:t>models</a:t>
            </a:r>
            <a:r>
              <a:rPr lang="en-US" sz="1600" dirty="0" smtClean="0">
                <a:latin typeface="Century Gothic"/>
                <a:cs typeface="Century Gothic"/>
              </a:rPr>
              <a:t> show </a:t>
            </a:r>
            <a:r>
              <a:rPr lang="en-US" sz="1600" dirty="0" smtClean="0">
                <a:solidFill>
                  <a:srgbClr val="0000FF"/>
                </a:solidFill>
                <a:latin typeface="Century Gothic"/>
                <a:cs typeface="Century Gothic"/>
              </a:rPr>
              <a:t>warm biases </a:t>
            </a:r>
            <a:r>
              <a:rPr lang="en-US" sz="1600" dirty="0" smtClean="0">
                <a:solidFill>
                  <a:srgbClr val="0000FF"/>
                </a:solidFill>
                <a:latin typeface="Century Gothic"/>
                <a:cs typeface="Century Gothic"/>
              </a:rPr>
              <a:t>in the Great Plains region</a:t>
            </a:r>
            <a:r>
              <a:rPr lang="en-US" sz="1600" dirty="0" smtClean="0">
                <a:latin typeface="Century Gothic"/>
                <a:cs typeface="Century Gothic"/>
              </a:rPr>
              <a:t>.</a:t>
            </a:r>
          </a:p>
          <a:p>
            <a:endParaRPr lang="en-US" sz="800" dirty="0" smtClean="0">
              <a:latin typeface="Century Gothic"/>
              <a:cs typeface="Century Gothic"/>
            </a:endParaRPr>
          </a:p>
          <a:p>
            <a:r>
              <a:rPr lang="en-US" sz="1600" dirty="0" smtClean="0">
                <a:latin typeface="Century Gothic"/>
                <a:cs typeface="Century Gothic"/>
              </a:rPr>
              <a:t>Model errors in the</a:t>
            </a:r>
            <a:r>
              <a:rPr lang="en-US" sz="1600" dirty="0" smtClean="0">
                <a:latin typeface="Century Gothic"/>
                <a:cs typeface="Century Gothic"/>
              </a:rPr>
              <a:t> mountainous WUS </a:t>
            </a:r>
            <a:r>
              <a:rPr lang="en-US" sz="1600" dirty="0" smtClean="0">
                <a:latin typeface="Century Gothic"/>
                <a:cs typeface="Century Gothic"/>
              </a:rPr>
              <a:t>region vary widely; </a:t>
            </a:r>
            <a:r>
              <a:rPr lang="en-US" sz="1600" i="1" dirty="0" smtClean="0">
                <a:latin typeface="Century Gothic"/>
                <a:cs typeface="Century Gothic"/>
              </a:rPr>
              <a:t>may be related with large orographic variations in the region</a:t>
            </a:r>
            <a:r>
              <a:rPr lang="en-US" sz="1600" dirty="0" smtClean="0">
                <a:latin typeface="Century Gothic"/>
                <a:cs typeface="Century Gothic"/>
              </a:rPr>
              <a:t>.</a:t>
            </a:r>
          </a:p>
          <a:p>
            <a:pPr lvl="1"/>
            <a:r>
              <a:rPr lang="en-US" sz="1400" dirty="0" smtClean="0">
                <a:latin typeface="Century Gothic"/>
                <a:cs typeface="Century Gothic"/>
              </a:rPr>
              <a:t>RCMs may experience difficulties in simulating the surface air temperatures in the mountainous WUS with their 50-km horizontal resolutions.</a:t>
            </a:r>
          </a:p>
        </p:txBody>
      </p:sp>
      <p:pic>
        <p:nvPicPr>
          <p:cNvPr id="7" name="Picture 6" descr="tb24cl_mean_bia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8824" t="14545" r="8824" b="30909"/>
              <a:stretch>
                <a:fillRect/>
              </a:stretch>
            </p:blipFill>
          </mc:Choice>
          <mc:Fallback>
            <p:blipFill>
              <a:blip r:embed="rId3"/>
              <a:srcRect l="8824" t="14545" r="8824" b="30909"/>
              <a:stretch>
                <a:fillRect/>
              </a:stretch>
            </p:blipFill>
          </mc:Fallback>
        </mc:AlternateContent>
        <p:spPr>
          <a:xfrm>
            <a:off x="314182" y="1833006"/>
            <a:ext cx="4364181" cy="3740762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Flow.thmx</Template>
  <TotalTime>6509</TotalTime>
  <Words>1760</Words>
  <Application>Microsoft Macintosh PowerPoint</Application>
  <PresentationFormat>On-screen Show (4:3)</PresentationFormat>
  <Paragraphs>237</Paragraphs>
  <Slides>16</Slides>
  <Notes>6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Flow</vt:lpstr>
      <vt:lpstr>Document</vt:lpstr>
      <vt:lpstr>Equation</vt:lpstr>
      <vt:lpstr>NARCCAP Multi-RCM Evaluations using RCMES: Monthly surface air temperatures and precipitation over the conterminous U.S.</vt:lpstr>
      <vt:lpstr>Slide 2</vt:lpstr>
      <vt:lpstr>Slide 3</vt:lpstr>
      <vt:lpstr>RCMES High-level technical architecture</vt:lpstr>
      <vt:lpstr>Slide 5</vt:lpstr>
      <vt:lpstr>Slide 6</vt:lpstr>
      <vt:lpstr>Slide 7</vt:lpstr>
      <vt:lpstr>[1] The daily-mean surface air temperature evaluation 5 RCMs and their ensemble vs. CRU3.1 analysis</vt:lpstr>
      <vt:lpstr>Daily-mean surface air temperatures: Climatology and Biases</vt:lpstr>
      <vt:lpstr>Slide 10</vt:lpstr>
      <vt:lpstr>Slide 11</vt:lpstr>
      <vt:lpstr>[2] Precipitation evaluation 5 RCMs and their ensemble vs. CRU3.1 analysis</vt:lpstr>
      <vt:lpstr>Annual precipitation: Climatology and Biases</vt:lpstr>
      <vt:lpstr>Slide 14</vt:lpstr>
      <vt:lpstr>Slide 15</vt:lpstr>
      <vt:lpstr>Summary</vt:lpstr>
    </vt:vector>
  </TitlesOfParts>
  <Company>UCLA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Jinwon Kim</dc:creator>
  <cp:lastModifiedBy>Jinwon Kim</cp:lastModifiedBy>
  <cp:revision>880</cp:revision>
  <dcterms:created xsi:type="dcterms:W3CDTF">2012-04-02T17:50:47Z</dcterms:created>
  <dcterms:modified xsi:type="dcterms:W3CDTF">2012-04-03T00:24:53Z</dcterms:modified>
</cp:coreProperties>
</file>